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7" r:id="rId2"/>
  </p:sldMasterIdLst>
  <p:notesMasterIdLst>
    <p:notesMasterId r:id="rId59"/>
  </p:notesMasterIdLst>
  <p:handoutMasterIdLst>
    <p:handoutMasterId r:id="rId60"/>
  </p:handoutMasterIdLst>
  <p:sldIdLst>
    <p:sldId id="256" r:id="rId3"/>
    <p:sldId id="262" r:id="rId4"/>
    <p:sldId id="257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69" autoAdjust="0"/>
    <p:restoredTop sz="94721" autoAdjust="0"/>
  </p:normalViewPr>
  <p:slideViewPr>
    <p:cSldViewPr snapToGrid="0" showGuides="1">
      <p:cViewPr>
        <p:scale>
          <a:sx n="36" d="100"/>
          <a:sy n="36" d="100"/>
        </p:scale>
        <p:origin x="-1968" y="-9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4" d="100"/>
        <a:sy n="84" d="100"/>
      </p:scale>
      <p:origin x="0" y="0"/>
    </p:cViewPr>
  </p:sorterViewPr>
  <p:notesViewPr>
    <p:cSldViewPr snapToGrid="0" showGuides="1">
      <p:cViewPr varScale="1">
        <p:scale>
          <a:sx n="65" d="100"/>
          <a:sy n="65" d="100"/>
        </p:scale>
        <p:origin x="18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117E-D58A-422A-A81B-362E9F2EA265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38575-B761-4121-A7E4-457BB62656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64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52672-2D72-42C2-B0B5-4CADDCB794C9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BA502-DDEA-4552-B72A-9C62FF6620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3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66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89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73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me 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2703" y="357393"/>
            <a:ext cx="2099258" cy="914400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2703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332703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332703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33" hasCustomPrompt="1"/>
          </p:nvPr>
        </p:nvSpPr>
        <p:spPr>
          <a:xfrm>
            <a:off x="332703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38" hasCustomPrompt="1"/>
          </p:nvPr>
        </p:nvSpPr>
        <p:spPr>
          <a:xfrm>
            <a:off x="332703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2689537" y="357393"/>
            <a:ext cx="2099258" cy="914400"/>
          </a:xfr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689537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689537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29" hasCustomPrompt="1"/>
          </p:nvPr>
        </p:nvSpPr>
        <p:spPr>
          <a:xfrm>
            <a:off x="2689537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6" name="Text Placeholder 7"/>
          <p:cNvSpPr>
            <a:spLocks noGrp="1"/>
          </p:cNvSpPr>
          <p:nvPr>
            <p:ph type="body" sz="quarter" idx="34" hasCustomPrompt="1"/>
          </p:nvPr>
        </p:nvSpPr>
        <p:spPr>
          <a:xfrm>
            <a:off x="2689537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2689537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046371" y="357393"/>
            <a:ext cx="2099258" cy="914400"/>
          </a:xfr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5046371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5046371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2" name="Text Placeholder 7"/>
          <p:cNvSpPr>
            <a:spLocks noGrp="1"/>
          </p:cNvSpPr>
          <p:nvPr>
            <p:ph type="body" sz="quarter" idx="30" hasCustomPrompt="1"/>
          </p:nvPr>
        </p:nvSpPr>
        <p:spPr>
          <a:xfrm>
            <a:off x="5046371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35" hasCustomPrompt="1"/>
          </p:nvPr>
        </p:nvSpPr>
        <p:spPr>
          <a:xfrm>
            <a:off x="5046371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371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403205" y="357393"/>
            <a:ext cx="2099258" cy="914400"/>
          </a:xfr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4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7403205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7403205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31" hasCustomPrompt="1"/>
          </p:nvPr>
        </p:nvSpPr>
        <p:spPr>
          <a:xfrm>
            <a:off x="7403205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6" hasCustomPrompt="1"/>
          </p:nvPr>
        </p:nvSpPr>
        <p:spPr>
          <a:xfrm>
            <a:off x="7403205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403205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760039" y="357393"/>
            <a:ext cx="2099258" cy="914400"/>
          </a:xfr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9760039" y="1516491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9760039" y="2533920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32" hasCustomPrompt="1"/>
          </p:nvPr>
        </p:nvSpPr>
        <p:spPr>
          <a:xfrm>
            <a:off x="9760039" y="3551349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37" hasCustomPrompt="1"/>
          </p:nvPr>
        </p:nvSpPr>
        <p:spPr>
          <a:xfrm>
            <a:off x="9760039" y="4568778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64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9760039" y="5586207"/>
            <a:ext cx="2099258" cy="914400"/>
          </a:xfr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rgbClr val="FFFFFF"/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33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You can type your own categories and points values in this game board.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slides we’ve provided.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a points box to go to that question,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then 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to</a:t>
            </a:r>
            <a:r>
              <a:rPr lang="en-US" sz="1600" baseline="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 move to the answer slide</a:t>
            </a: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Click the left triangle to return to this game board slide. </a:t>
            </a:r>
          </a:p>
        </p:txBody>
      </p:sp>
    </p:spTree>
    <p:extLst>
      <p:ext uri="{BB962C8B-B14F-4D97-AF65-F5344CB8AC3E}">
        <p14:creationId xmlns:p14="http://schemas.microsoft.com/office/powerpoint/2010/main" val="383076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1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left triangle to return to the game board slide.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  <p:sp>
        <p:nvSpPr>
          <p:cNvPr id="14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2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1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2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1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9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2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3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58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6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3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66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4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5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Ques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4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invGray">
          <a:xfrm>
            <a:off x="0" y="3372365"/>
            <a:ext cx="12192000" cy="18748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133588" y="3522944"/>
            <a:ext cx="10828224" cy="1583628"/>
          </a:xfrm>
        </p:spPr>
        <p:txBody>
          <a:bodyPr>
            <a:normAutofit/>
          </a:bodyPr>
          <a:lstStyle>
            <a:lvl1pPr>
              <a:defRPr sz="540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Category 5 divider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96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Questions">
    <p:bg>
      <p:bgPr>
        <a:solidFill>
          <a:schemeClr val="bg2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Q"/>
          <p:cNvSpPr txBox="1"/>
          <p:nvPr userDrawn="1"/>
        </p:nvSpPr>
        <p:spPr>
          <a:xfrm rot="16200000">
            <a:off x="-2011120" y="1990047"/>
            <a:ext cx="5749803" cy="17697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15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Question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question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5" y="5900384"/>
            <a:ext cx="1897666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  <p:sp>
        <p:nvSpPr>
          <p:cNvPr id="12" name="Back to game board">
            <a:hlinkClick r:id="" action="ppaction://hlinkshowjump?jump=nextslide"/>
          </p:cNvPr>
          <p:cNvSpPr/>
          <p:nvPr userDrawn="1"/>
        </p:nvSpPr>
        <p:spPr bwMode="invGray">
          <a:xfrm rot="5400000" flipH="1">
            <a:off x="11220383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0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tegory 5 Answer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Q"/>
          <p:cNvSpPr txBox="1"/>
          <p:nvPr userDrawn="1"/>
        </p:nvSpPr>
        <p:spPr>
          <a:xfrm rot="16200000">
            <a:off x="-2011120" y="1813076"/>
            <a:ext cx="5749803" cy="212365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/>
            <a:r>
              <a:rPr lang="en-US" sz="13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rbel" panose="020B0503020204020204" pitchFamily="34" charset="0"/>
                <a:cs typeface="Arial" panose="020B0604020202020204" pitchFamily="34" charset="0"/>
              </a:rPr>
              <a:t>Answer</a:t>
            </a:r>
          </a:p>
        </p:txBody>
      </p:sp>
      <p:sp>
        <p:nvSpPr>
          <p:cNvPr id="8" name="Question"/>
          <p:cNvSpPr>
            <a:spLocks noGrp="1"/>
          </p:cNvSpPr>
          <p:nvPr>
            <p:ph type="body" sz="quarter" idx="13" hasCustomPrompt="1"/>
          </p:nvPr>
        </p:nvSpPr>
        <p:spPr>
          <a:xfrm>
            <a:off x="1841679" y="1873957"/>
            <a:ext cx="8885530" cy="200189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3200" baseline="0"/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Type answer here. 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invGray">
          <a:xfrm>
            <a:off x="0" y="5749805"/>
            <a:ext cx="12192000" cy="1108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oints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9109424" y="5900385"/>
            <a:ext cx="2852388" cy="781394"/>
          </a:xfrm>
        </p:spPr>
        <p:txBody>
          <a:bodyPr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4800" baseline="0">
                <a:solidFill>
                  <a:schemeClr val="tx1">
                    <a:alpha val="63000"/>
                  </a:schemeClr>
                </a:solidFill>
              </a:defRPr>
            </a:lvl1pPr>
            <a:lvl2pPr marL="0" indent="0">
              <a:spcBef>
                <a:spcPts val="0"/>
              </a:spcBef>
              <a:buNone/>
              <a:defRPr sz="3200"/>
            </a:lvl2pPr>
            <a:lvl3pPr marL="0" indent="0">
              <a:spcBef>
                <a:spcPts val="0"/>
              </a:spcBef>
              <a:buNone/>
              <a:defRPr sz="3200"/>
            </a:lvl3pPr>
            <a:lvl4pPr marL="0" indent="0">
              <a:spcBef>
                <a:spcPts val="0"/>
              </a:spcBef>
              <a:buNone/>
              <a:defRPr sz="3200"/>
            </a:lvl4pPr>
            <a:lvl5pPr marL="0" indent="0">
              <a:spcBef>
                <a:spcPts val="0"/>
              </a:spcBef>
              <a:buNone/>
              <a:defRPr sz="3200"/>
            </a:lvl5pPr>
            <a:lvl6pPr marL="0" indent="0">
              <a:spcBef>
                <a:spcPts val="0"/>
              </a:spcBef>
              <a:buNone/>
              <a:defRPr sz="3200"/>
            </a:lvl6pPr>
            <a:lvl7pPr marL="0" indent="0">
              <a:spcBef>
                <a:spcPts val="0"/>
              </a:spcBef>
              <a:buNone/>
              <a:defRPr sz="3200"/>
            </a:lvl7pPr>
            <a:lvl8pPr marL="0" indent="0">
              <a:spcBef>
                <a:spcPts val="0"/>
              </a:spcBef>
              <a:buNone/>
              <a:defRPr sz="3200"/>
            </a:lvl8pPr>
            <a:lvl9pPr marL="0" indent="0">
              <a:spcBef>
                <a:spcPts val="0"/>
              </a:spcBef>
              <a:buNone/>
              <a:defRPr sz="3200"/>
            </a:lvl9pPr>
          </a:lstStyle>
          <a:p>
            <a:pPr lvl="0"/>
            <a:r>
              <a:rPr lang="en-US" dirty="0" smtClean="0"/>
              <a:t>Points</a:t>
            </a:r>
            <a:endParaRPr lang="en-US" dirty="0"/>
          </a:p>
        </p:txBody>
      </p:sp>
      <p:sp>
        <p:nvSpPr>
          <p:cNvPr id="10" name="Back to game board">
            <a:hlinkClick r:id="rId2" action="ppaction://hlinksldjump"/>
          </p:cNvPr>
          <p:cNvSpPr/>
          <p:nvPr userDrawn="1"/>
        </p:nvSpPr>
        <p:spPr bwMode="invGray">
          <a:xfrm rot="16200000">
            <a:off x="169030" y="5941115"/>
            <a:ext cx="795528" cy="685800"/>
          </a:xfrm>
          <a:prstGeom prst="triangle">
            <a:avLst/>
          </a:prstGeom>
          <a:solidFill>
            <a:srgbClr val="FFFFFF">
              <a:alpha val="13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Instructions"/>
          <p:cNvSpPr/>
          <p:nvPr userDrawn="1"/>
        </p:nvSpPr>
        <p:spPr>
          <a:xfrm>
            <a:off x="12307833" y="0"/>
            <a:ext cx="1853339" cy="68580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Type your questions and answers in the placeholders. You can add the points value at the bottom for reference.</a:t>
            </a:r>
          </a:p>
          <a:p>
            <a:pPr lvl="0">
              <a:spcBef>
                <a:spcPts val="1200"/>
              </a:spcBef>
            </a:pPr>
            <a:r>
              <a:rPr lang="en-US" sz="1600" dirty="0" smtClean="0">
                <a:solidFill>
                  <a:srgbClr val="7F7F7F"/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When you’re in slide show view, click the triangle to return to the game board slide.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63000"/>
                  </a:schemeClr>
                </a:solidFill>
              </a:defRPr>
            </a:lvl1pPr>
          </a:lstStyle>
          <a:p>
            <a:r>
              <a:rPr lang="en-US" dirty="0" smtClean="0"/>
              <a:t>Category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2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94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8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8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1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37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75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A184-F35B-4AFC-AC27-402630BF31E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98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A184-F35B-4AFC-AC27-402630BF31E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D9D6C-B21A-4AFF-BD71-9CA00C1F4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34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7.xml"/><Relationship Id="rId18" Type="http://schemas.openxmlformats.org/officeDocument/2006/relationships/slide" Target="slide38.xml"/><Relationship Id="rId26" Type="http://schemas.openxmlformats.org/officeDocument/2006/relationships/slide" Target="slide55.xml"/><Relationship Id="rId3" Type="http://schemas.openxmlformats.org/officeDocument/2006/relationships/slide" Target="slide5.xml"/><Relationship Id="rId21" Type="http://schemas.openxmlformats.org/officeDocument/2006/relationships/slide" Target="slide44.xml"/><Relationship Id="rId7" Type="http://schemas.openxmlformats.org/officeDocument/2006/relationships/slide" Target="slide14.xml"/><Relationship Id="rId12" Type="http://schemas.openxmlformats.org/officeDocument/2006/relationships/slide" Target="slide25.xml"/><Relationship Id="rId17" Type="http://schemas.openxmlformats.org/officeDocument/2006/relationships/slide" Target="slide36.xml"/><Relationship Id="rId25" Type="http://schemas.openxmlformats.org/officeDocument/2006/relationships/slide" Target="slide53.xml"/><Relationship Id="rId2" Type="http://schemas.openxmlformats.org/officeDocument/2006/relationships/slide" Target="slide3.xml"/><Relationship Id="rId16" Type="http://schemas.openxmlformats.org/officeDocument/2006/relationships/slide" Target="slide33.xml"/><Relationship Id="rId20" Type="http://schemas.openxmlformats.org/officeDocument/2006/relationships/slide" Target="slide4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11" Type="http://schemas.openxmlformats.org/officeDocument/2006/relationships/slide" Target="slide22.xml"/><Relationship Id="rId24" Type="http://schemas.openxmlformats.org/officeDocument/2006/relationships/slide" Target="slide51.xml"/><Relationship Id="rId5" Type="http://schemas.openxmlformats.org/officeDocument/2006/relationships/slide" Target="slide9.xml"/><Relationship Id="rId15" Type="http://schemas.openxmlformats.org/officeDocument/2006/relationships/slide" Target="slide31.xml"/><Relationship Id="rId23" Type="http://schemas.openxmlformats.org/officeDocument/2006/relationships/slide" Target="slide49.xml"/><Relationship Id="rId10" Type="http://schemas.openxmlformats.org/officeDocument/2006/relationships/slide" Target="slide20.xml"/><Relationship Id="rId19" Type="http://schemas.openxmlformats.org/officeDocument/2006/relationships/slide" Target="slide40.xml"/><Relationship Id="rId4" Type="http://schemas.openxmlformats.org/officeDocument/2006/relationships/slide" Target="slide7.xml"/><Relationship Id="rId9" Type="http://schemas.openxmlformats.org/officeDocument/2006/relationships/slide" Target="slide18.xml"/><Relationship Id="rId14" Type="http://schemas.openxmlformats.org/officeDocument/2006/relationships/slide" Target="slide29.xml"/><Relationship Id="rId22" Type="http://schemas.openxmlformats.org/officeDocument/2006/relationships/slide" Target="slide4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Mutations</a:t>
            </a:r>
            <a:endParaRPr lang="en-US" dirty="0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10</a:t>
            </a:r>
            <a:endParaRPr lang="en-US" dirty="0"/>
          </a:p>
        </p:txBody>
      </p:sp>
      <p:sp>
        <p:nvSpPr>
          <p:cNvPr id="133" name="Text Placeholder 13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sldjump"/>
              </a:rPr>
              <a:t>20</a:t>
            </a:r>
            <a:endParaRPr lang="en-US" dirty="0"/>
          </a:p>
        </p:txBody>
      </p:sp>
      <p:sp>
        <p:nvSpPr>
          <p:cNvPr id="138" name="Text Placeholder 137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 smtClean="0">
                <a:hlinkClick r:id="rId4" action="ppaction://hlinksldjump"/>
              </a:rPr>
              <a:t>30</a:t>
            </a:r>
            <a:endParaRPr lang="en-US" dirty="0"/>
          </a:p>
        </p:txBody>
      </p:sp>
      <p:sp>
        <p:nvSpPr>
          <p:cNvPr id="143" name="Text Placeholder 142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>
                <a:hlinkClick r:id="rId5" action="ppaction://hlinksldjump"/>
              </a:rPr>
              <a:t>40</a:t>
            </a:r>
            <a:endParaRPr lang="en-US" dirty="0"/>
          </a:p>
        </p:txBody>
      </p:sp>
      <p:sp>
        <p:nvSpPr>
          <p:cNvPr id="148" name="Text Placeholder 147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dirty="0" smtClean="0">
                <a:hlinkClick r:id="rId6" action="ppaction://hlinksldjump"/>
              </a:rPr>
              <a:t>50</a:t>
            </a:r>
            <a:endParaRPr lang="en-US" dirty="0"/>
          </a:p>
        </p:txBody>
      </p:sp>
      <p:sp>
        <p:nvSpPr>
          <p:cNvPr id="64" name="Text Placeholder 6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DNA</a:t>
            </a:r>
            <a:endParaRPr lang="en-US"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>
                <a:hlinkClick r:id="rId7" action="ppaction://hlinksldjump"/>
              </a:rPr>
              <a:t>10</a:t>
            </a:r>
            <a:endParaRPr lang="en-US" dirty="0"/>
          </a:p>
        </p:txBody>
      </p:sp>
      <p:sp>
        <p:nvSpPr>
          <p:cNvPr id="134" name="Text Placeholder 13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>
                <a:hlinkClick r:id="rId8" action="ppaction://hlinksldjump"/>
              </a:rPr>
              <a:t>20</a:t>
            </a:r>
            <a:endParaRPr lang="en-US" dirty="0"/>
          </a:p>
        </p:txBody>
      </p:sp>
      <p:sp>
        <p:nvSpPr>
          <p:cNvPr id="139" name="Text Placeholder 138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dirty="0" smtClean="0">
                <a:hlinkClick r:id="rId9" action="ppaction://hlinksldjump"/>
              </a:rPr>
              <a:t>30</a:t>
            </a:r>
            <a:endParaRPr lang="en-US" dirty="0"/>
          </a:p>
        </p:txBody>
      </p:sp>
      <p:sp>
        <p:nvSpPr>
          <p:cNvPr id="144" name="Text Placeholder 143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 smtClean="0">
                <a:hlinkClick r:id="rId10" action="ppaction://hlinksldjump"/>
              </a:rPr>
              <a:t>40</a:t>
            </a:r>
            <a:endParaRPr lang="en-US" dirty="0"/>
          </a:p>
        </p:txBody>
      </p:sp>
      <p:sp>
        <p:nvSpPr>
          <p:cNvPr id="149" name="Text Placeholder 148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dirty="0" smtClean="0">
                <a:hlinkClick r:id="rId11" action="ppaction://hlinksldjump"/>
              </a:rPr>
              <a:t>50</a:t>
            </a:r>
            <a:endParaRPr lang="en-US" dirty="0"/>
          </a:p>
        </p:txBody>
      </p:sp>
      <p:sp>
        <p:nvSpPr>
          <p:cNvPr id="65" name="Text Placeholder 6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RNA</a:t>
            </a:r>
            <a:endParaRPr lang="en-US" dirty="0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 smtClean="0">
                <a:hlinkClick r:id="rId12" action="ppaction://hlinksldjump"/>
              </a:rPr>
              <a:t>10</a:t>
            </a:r>
            <a:endParaRPr lang="en-US" dirty="0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>
                <a:hlinkClick r:id="rId13" action="ppaction://hlinksldjump"/>
              </a:rPr>
              <a:t>20</a:t>
            </a:r>
            <a:endParaRPr lang="en-US" dirty="0"/>
          </a:p>
        </p:txBody>
      </p:sp>
      <p:sp>
        <p:nvSpPr>
          <p:cNvPr id="140" name="Text Placeholder 139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>
                <a:hlinkClick r:id="rId14" action="ppaction://hlinksldjump"/>
              </a:rPr>
              <a:t>30</a:t>
            </a:r>
            <a:endParaRPr lang="en-US" dirty="0"/>
          </a:p>
        </p:txBody>
      </p:sp>
      <p:sp>
        <p:nvSpPr>
          <p:cNvPr id="145" name="Text Placeholder 144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dirty="0" smtClean="0">
                <a:hlinkClick r:id="rId15" action="ppaction://hlinksldjump"/>
              </a:rPr>
              <a:t>40</a:t>
            </a:r>
            <a:endParaRPr lang="en-US" dirty="0"/>
          </a:p>
        </p:txBody>
      </p:sp>
      <p:sp>
        <p:nvSpPr>
          <p:cNvPr id="150" name="Text Placeholder 149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dirty="0" smtClean="0">
                <a:hlinkClick r:id="rId16" action="ppaction://hlinksldjump"/>
              </a:rPr>
              <a:t>50</a:t>
            </a:r>
            <a:endParaRPr lang="en-US" dirty="0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sp>
        <p:nvSpPr>
          <p:cNvPr id="131" name="Text Placeholder 13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>
                <a:hlinkClick r:id="rId17" action="ppaction://hlinksldjump"/>
              </a:rPr>
              <a:t>10</a:t>
            </a:r>
            <a:endParaRPr lang="en-US" dirty="0"/>
          </a:p>
        </p:txBody>
      </p:sp>
      <p:sp>
        <p:nvSpPr>
          <p:cNvPr id="136" name="Text Placeholder 13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 smtClean="0">
                <a:hlinkClick r:id="rId18" action="ppaction://hlinksldjump"/>
              </a:rPr>
              <a:t>20</a:t>
            </a:r>
            <a:endParaRPr lang="en-US" dirty="0"/>
          </a:p>
        </p:txBody>
      </p:sp>
      <p:sp>
        <p:nvSpPr>
          <p:cNvPr id="141" name="Text Placeholder 140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dirty="0" smtClean="0">
                <a:hlinkClick r:id="rId19" action="ppaction://hlinksldjump"/>
              </a:rPr>
              <a:t>30</a:t>
            </a:r>
            <a:endParaRPr lang="en-US" dirty="0"/>
          </a:p>
        </p:txBody>
      </p:sp>
      <p:sp>
        <p:nvSpPr>
          <p:cNvPr id="146" name="Text Placeholder 145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smtClean="0">
                <a:hlinkClick r:id="rId20" action="ppaction://hlinksldjump"/>
              </a:rPr>
              <a:t>40</a:t>
            </a:r>
            <a:endParaRPr lang="en-US" dirty="0"/>
          </a:p>
        </p:txBody>
      </p:sp>
      <p:sp>
        <p:nvSpPr>
          <p:cNvPr id="151" name="Text Placeholder 15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dirty="0" smtClean="0">
                <a:hlinkClick r:id="rId21" action="ppaction://hlinksldjump"/>
              </a:rPr>
              <a:t>50</a:t>
            </a:r>
            <a:endParaRPr lang="en-US" dirty="0"/>
          </a:p>
        </p:txBody>
      </p:sp>
      <p:sp>
        <p:nvSpPr>
          <p:cNvPr id="67" name="Text Placeholder 6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err="1" smtClean="0"/>
              <a:t>Misc</a:t>
            </a:r>
            <a:endParaRPr lang="en-US" dirty="0"/>
          </a:p>
        </p:txBody>
      </p:sp>
      <p:sp>
        <p:nvSpPr>
          <p:cNvPr id="132" name="Text Placeholder 13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 smtClean="0">
                <a:hlinkClick r:id="rId22" action="ppaction://hlinksldjump"/>
              </a:rPr>
              <a:t>10</a:t>
            </a:r>
            <a:endParaRPr lang="en-US" dirty="0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>
                <a:hlinkClick r:id="rId23" action="ppaction://hlinksldjump"/>
              </a:rPr>
              <a:t>20</a:t>
            </a:r>
            <a:endParaRPr lang="en-US" dirty="0"/>
          </a:p>
        </p:txBody>
      </p:sp>
      <p:sp>
        <p:nvSpPr>
          <p:cNvPr id="142" name="Text Placeholder 141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dirty="0" smtClean="0">
                <a:hlinkClick r:id="rId24" action="ppaction://hlinksldjump"/>
              </a:rPr>
              <a:t>30</a:t>
            </a:r>
            <a:endParaRPr lang="en-US" dirty="0"/>
          </a:p>
        </p:txBody>
      </p:sp>
      <p:sp>
        <p:nvSpPr>
          <p:cNvPr id="147" name="Text Placeholder 146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dirty="0" smtClean="0">
                <a:hlinkClick r:id="rId25" action="ppaction://hlinksldjump"/>
              </a:rPr>
              <a:t>40</a:t>
            </a:r>
            <a:endParaRPr lang="en-US" dirty="0"/>
          </a:p>
        </p:txBody>
      </p:sp>
      <p:sp>
        <p:nvSpPr>
          <p:cNvPr id="152" name="Text Placeholder 15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 smtClean="0">
                <a:hlinkClick r:id="rId26" action="ppaction://hlinksldjump"/>
              </a:rPr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46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62708"/>
            <a:ext cx="9717275" cy="4689230"/>
          </a:xfrm>
        </p:spPr>
        <p:txBody>
          <a:bodyPr/>
          <a:lstStyle/>
          <a:p>
            <a:r>
              <a:rPr lang="en-US" dirty="0"/>
              <a:t>When parts of chromosomes are broken off and lost during mitosis or meiosis, the result is a(n) </a:t>
            </a:r>
            <a:r>
              <a:rPr lang="en-US" dirty="0" smtClean="0"/>
              <a:t>____________________.</a:t>
            </a:r>
          </a:p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7030A0"/>
                </a:solidFill>
              </a:rPr>
              <a:t>chromosomal mutation</a:t>
            </a:r>
          </a:p>
          <a:p>
            <a:endParaRPr lang="en-US" dirty="0"/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89134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5"/>
            <a:ext cx="9740721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These are examples of a</a:t>
            </a:r>
          </a:p>
          <a:p>
            <a:pPr marL="514350" lvl="0" indent="-514350">
              <a:lnSpc>
                <a:spcPct val="150000"/>
              </a:lnSpc>
              <a:buAutoNum type="alphaU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Frame shift mutation</a:t>
            </a:r>
          </a:p>
          <a:p>
            <a:pPr marL="514350" lvl="0" indent="-514350">
              <a:lnSpc>
                <a:spcPct val="150000"/>
              </a:lnSpc>
              <a:buAutoNum type="alphaU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Point mutation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500" y="966651"/>
            <a:ext cx="5507436" cy="280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080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4"/>
            <a:ext cx="9576599" cy="308484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These are examples of a</a:t>
            </a:r>
          </a:p>
          <a:p>
            <a:pPr marL="514350" lvl="0" indent="-514350">
              <a:lnSpc>
                <a:spcPct val="150000"/>
              </a:lnSpc>
              <a:buAutoNum type="alphaUcPeriod"/>
            </a:pPr>
            <a:r>
              <a:rPr lang="en-US" b="1" u="sng" dirty="0">
                <a:solidFill>
                  <a:srgbClr val="7030A0"/>
                </a:solidFill>
              </a:rPr>
              <a:t>Frame shift mutation</a:t>
            </a:r>
          </a:p>
          <a:p>
            <a:pPr marL="514350" lvl="0" indent="-514350">
              <a:lnSpc>
                <a:spcPct val="150000"/>
              </a:lnSpc>
              <a:buAutoNum type="alphaU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Point mutation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pic>
        <p:nvPicPr>
          <p:cNvPr id="12290" name="Picture 2" descr="https://encrypted-tbn2.gstatic.com/images?q=tbn:ANd9GcSKwtA1arQQfsadBi-Eym5jAdyHeRK2w8ogy7_uvmEfXRFMgxI47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448" y="1149214"/>
            <a:ext cx="5537965" cy="2821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20686" y="3971109"/>
            <a:ext cx="8569234" cy="1477328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dirty="0"/>
              <a:t>When talking about point mutations, it is important to remember which bases are  </a:t>
            </a:r>
            <a:r>
              <a:rPr lang="en-US" b="1" dirty="0"/>
              <a:t>purines</a:t>
            </a:r>
            <a:r>
              <a:rPr lang="en-US" dirty="0"/>
              <a:t> (A/G) and which are </a:t>
            </a:r>
            <a:r>
              <a:rPr lang="en-US" b="1" dirty="0" err="1"/>
              <a:t>pyrimidines</a:t>
            </a:r>
            <a:r>
              <a:rPr lang="en-US" dirty="0"/>
              <a:t> (C/T).  When a point mutation causes a purine to convert to another purine (for example, C to T), this is known as a </a:t>
            </a:r>
            <a:r>
              <a:rPr lang="en-US" b="1" dirty="0"/>
              <a:t>transition</a:t>
            </a:r>
            <a:r>
              <a:rPr lang="en-US" dirty="0"/>
              <a:t>.  When a point mutation changes a purine to a pyrimidine, or vice versa, (i.e., A to T), this is known as a </a:t>
            </a:r>
            <a:r>
              <a:rPr lang="en-US" b="1" dirty="0" err="1"/>
              <a:t>transversion</a:t>
            </a:r>
            <a:r>
              <a:rPr lang="en-U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2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2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96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5"/>
            <a:ext cx="9553153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backbone of DNA is composed of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Nitrogen base pairs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Hydrogen bonds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Deoxyribose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sugars and phosphate groups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 compose the backbone of DNA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9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61292"/>
            <a:ext cx="9506260" cy="40327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backbone of DNA is composed of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Nitrogen base pairs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Hydrogen bonds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err="1">
                <a:solidFill>
                  <a:srgbClr val="FF0000"/>
                </a:solidFill>
              </a:rPr>
              <a:t>Deoxyribose</a:t>
            </a:r>
            <a:r>
              <a:rPr lang="en-US" b="1" u="sng" dirty="0">
                <a:solidFill>
                  <a:srgbClr val="FF0000"/>
                </a:solidFill>
              </a:rPr>
              <a:t> sugars and phosphate groups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All of these compose the backbone of DNA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0033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37846"/>
            <a:ext cx="9717275" cy="417341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Watson &amp; Crick with the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information gained from Rosalind Franklin’s research, determined that ______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DNA carries our genetic code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 shape of DNA is a double helix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Mendel’s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punnet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square can still be used today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 are correct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8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37846"/>
            <a:ext cx="9670383" cy="42203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Watson &amp; Crick with the information gained from Rosalind Franklin’s research, determined that ______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DNA carries our genetic code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The  shape of DNA is a double helix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Mendel’s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punnet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square can still be used today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All of these are correct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4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572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2"/>
            <a:ext cx="6100538" cy="439916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DNA can be damaged by agents called mutagens. 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Examples include: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xrays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Uv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light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Radiation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of these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sp>
        <p:nvSpPr>
          <p:cNvPr id="2" name="AutoShape 2" descr="data:image/jpeg;base64,/9j/4AAQSkZJRgABAQAAAQABAAD/2wCEAAkGBhMSEBUTEhQWFRUWGBcYFxcYFRcYGBgdFxcWFBcXGh0XHCYeGBkjGhcXHy8gIycpLC0sFR4xNTAqNSYsLCkBCQoKDgwOGA8PGikcHyQpKSwpKSkpKSwpKSkpKSkpKSkpKSkpKSkpKSkpKSksKSksKSwsKSwpKSwsLCwpKSkpKf/AABEIAKsBJwMBIgACEQEDEQH/xAAbAAACAwEBAQAAAAAAAAAAAAADBAECBQYAB//EADwQAAEDAgQEBAQFAwMDBQAAAAEAAhEDIQQSMUEFUWFxIoGRoQYTMrFCwdHw8RRS4RUjYhYzcgeCkrLS/8QAGQEAAwEBAQAAAAAAAAAAAAAAAAECAwQF/8QAIREAAgIDAQADAAMAAAAAAAAAAAECEQMhMRITQVEEInH/2gAMAwEAAhEDEQA/AB5YCGyYgoWIflMukIhkwZss7KouWAaDzViLSl3Uo3VmuIPTkkwKvxbGQDrKaqYtsBzjHJLDDCZKtToh316BJDYZjvDI3UUXmbiFBq3gWCkOuN4QIqWQTeSTKq8gzz5Lwq2c7yQW1AXaGUADwFFoeTf0T9ai99modTMHiGW3KK6vl5g+yaEC+ZkOUnxQqilY6SeSK6mTBIBHNeyZbExOyGMjDvmBBBGqpUwYLhDo3TkCLGUM0iXaXhAFRTkmT2KgNkFoMK5oEEzCn5uWOY5pDBis0S0zHMpSjW8fhWg52YZiJlKVaImxumIOMQIIN3K7QRcnZLvptLRJ9FeliGwQPFlHPRPYCmJxjmmA8X2RqNVrY0koP9IDeJ6pplBhMOEiN0JiZb5jhpeeSmvjWg5HyCRZWp0YmNAoqUGug/iTEUFO1rwlv617QQBC02Uw2C42KBiMIHnQpgBa8OHIlVw2FgGTPJHfTA0EwjUcV4btCVDFW8NBcSTcI5IDfD5ocOcSdjoqtgapcAvUYQFR1YCx1KMb39kOrBIsU+hwo+kNXJapiYcAE1iaAcZ35LzmTFkUOyPmtH1GCvJbEMaXZSNpXkwHf6Quu4Sg1TkHiOUJmjiiG3JJPoFzvxPijmAuQkkhMNU44M+ktVn8ZpE7hc3UM9FDkUTZ0zviCnlOpKRp8dymRLu6xJKu1kIoLZuH4iBN2qv/AFGQfpWOHXQ6leNNUmkO2b3/AFAYuyJ6q2H4y0OkzC5KpiXE3KGKzv7imohZ9Bp/EFPd0Ka3F6BF328yvnzKxmZ9Vq8Ow5rENaWh0/icGi9tSpdrg1s6b/X6IbYm2ggodX4ipzMkmORTOE/9M8U9sk0mDKXtJqsIfGWQC0kCx1NlzuN4ZkOUuaDfcHny7KXJ8orRv0fiKlAzEjsCtDC8QpPPgePWD7rhjTyN8bgLSLpc4tu090b/AAR9ExHEWU6U6mYJ1S9LiAqGB9lyHDcQ9wMHwjnoT0C3sPxUU2zkmLEiwk3uhuujSs1cQ1xGWmbrLeKjXAOcDPJFwXF2Oc4XaTuYj2TmLqNaJMCN007EximwGQYEthI4XACjLgZBN0QYnOAQLD1UYl9oGg1RY6NR76WRzg0ttbcLJrYu0gLToVzVZFhAiISONxDKfhJba8/kFbaJDsr20i2qlpG5ELOp8TpOMfMbfqmMbh21S0AwAOevolYB4kXuBoFL8YWkW1shhuQhoNo1VsVGSXWAEg/meiVhQJmJgnMQAdOapUxJEtcRfQrAxvxXeGsaY0JV6XxEyqW/MZG0g27kFUK9m7Sc/e2wPNQ1+oLhblqj4ehMCZGoKBXo0s5dm8WkA3Todl2OIFpRKYIAJuZValOWwTsopPLBBdJ2SAZrsJFtSg4emQBLpVDjCDF1U03TMwDzQFFKv1XUIjcPJuvICxgscQeizuKYYOpG1wkKXxOZ8QtsAmsPxX5/gDYG5lIdnMEc16RomOJYMseWlJto3lUQGdTjUrzXIZlQ5qAPOqctUKo02J1HJXbA2uoG6BCVdvkgOK1HU2xdI1qIm0oTGDY8bpihjcv08lRmE5++yPSw1xy7IaQWGZinu/ERbna/ZVfh73M+X6o1LCH9m6tUbBh0qaSKFjRbv7qzWDYdlZ7HPP8AtiALS52p6LzmBhyuud4N1Vk0Ho1DECw5q7a5gtmxv0So0gaKQVjLZtHRoUnJscYc1oaWtcBznTyWSyor1XkgRss4JxeypbRos4+5pkAAclSp8RPJsAJ6LKcwqDRstfSMtjdbjFQiHO7AHX0SNSs5xvdWZR5nuVQVmiRqqRLPNPMpynxWo2IfAb5+SQibqj6wgxoBYegVMRpYnjFdx+pw6fwFV3F6rmZHvLm8t7c9wsh+IcBYLR4eyaQe4D6i3USYAcbTI1F9EpXFWVFenQCpRhaGAoUy0yYNrc1rcZwdM4XDCIeaZcTlABbm8Nxrcv8AKFy4BaVjGXyx0xteHs7v4eqnIaczB8PYzb2R3YNjTJADrkyuR4Xxp9HQBw3EkfZdJhPiPD1iGvDqZNpdceo/NbwTqmS3+DlGoHtGVG/oyYgA5jEnbqiim1g8IEDfUFExFUlvhI0HlKdDsXfgXNfBII5zZXrUbAGLWUgENl+qXFFx8Wbwn1QIYLGgc+q8ow8E7aW5ryegPnlXsrUazmmWmCneKUflvhosbhZwYf8AKQqo08ZjxVaCfqGvVZzyok81FvVAFiF4vy6681R74CXe4290mMapVWkw6Z52VXU3CM26Tpv8Upt2LBHXedPLyQ00Fou24sl3Oa1xDpVvmxcIrvEM0D0lCYNCT8Y2IAMzMk6eShuIdH1dUPF4KbtAlKDEkGCtEkyHZq0o1cZm+p91o4dwP4W85jltJkeXVYbHTomqdU5csmOSUkNM1qmNAHhu6dQTAty01uofUdUgGD5Dty/XdK4GnnIaNVuMwwotzOvMwP7j/wDlcWbJ40unTjj6En4MNZLjE87X80g5llHGKjnkOJP5DsvYcnK0C+xRFS8+mxuSbovRYHWmDsvUJm4si4rh7mtpvb9NQEjoQYcFfLDWi0gkeqbkKv0h7I1CXqPutOthHODIvI+yE7hB84lZxnG9iaM5wG9yqfI6BEqUi0wQrAzoFv7/AAigQb09lUYWZCeyANgG+/6IZELP5GKhdlAiIBntMrbwnCn1w0OApt3qPysYwc9ha5gXSNKubGAeUo44hvlbPYH0mwWc5yZpGVI6T4rqUwxlOg4upMYynSOmb5YcC/qCXGDv2XJf6XMmDt7o+Ixr3/USSBAJJ05DkLoBDzz9Soha5ol0xSvhvFDY6kps4B7KYqRmZMZgDAdGYsk7gIlDCOmStbD031iQ5xcBJAMnQXPoNei3WatENF/h3H5m/JdpBLfuQt2tRIAg5SL9CuRw+HdTrtjnt6LqqrjbUzbqt4TUkNol1UujtrsPJCNIuIExE3V2gtEOd7fdDqEzA7kqwGMPhfDEidV5DdUE8uS8nYqYjxThOamS0GRoPyXIuBmN13tJrjJZMDclc18R8PyPLh9J+5UpjkjFlRMqjhFx5r2eTOyog9iH20Sj6lr+SYe/aEpiT4TbRNASEVoQqT5aCiscE2JF3vjyUtxMaSFQwdkRhhZ3RZG+qVx1EFsg3TdVkHoqhgKFL7CjOwj7haAM2F5QhhMqawGKFOTlDjtO3WE5StWhKJs4TBCgwVKkFzrMbz3k/wDEIVSo55JMkn27cglMOH1X53knqfsOQW/SpgALz8j8u3tnUtozHYLM0zrsluFnKDIBgi33XTUcJaTvaem6y6mByOfyJMH0P5hTHNdobhxm7w/AivhHsAhzczqfQyTA7iywuCUGvc5rh4ot5aj39l1vw9Aacuyy/iDh4w2LpVfwVTmtsZAePS6TtppFaTTZm1aTqZvpcHz3TOKwZEFt7C+xXScR4UHWPkdjyKSw+DLC0asNo1AP6a+qwxTUtSKyQraOVxhLhDm+e6TZhZ/Eu74nwtjoIafus+jwZpPib6hb+3FUjn8nLnA8irjAHquqrfC9Mnwuj1VqPwgP7z6FCm2HlHKswI2urswnT1C6s/DtNpgfMJ3ITrPh/DD6jVJ7n9EVJg0jlMNgxuB6n9FpUMNTBl7RHeftdbrOE4Y/RTqu7uICHxakzDQTh3EETmFQkfeylNp/QeLMttek13goZjf682USDeARcajsm69T5jy7K2mIgNY3KI/M+aEzjLIBZSZB1mSR6lRX4m59hTbE3yxPqr+GctJgqXQJwjCc3I269EzSbmOjpiwHTnGyzRUqBxloLTYRoFomsHOaANhdupK68cFCNESds9ScBrf/AD3XqmADtzrP+Co+a2eRB/O+q82qZkSNTpy58lvokVILHEbjn+S8n2YZrmy4wTqSdL6LyXkLBtxBuZMaWtefdTiGCo0tLQ5pEH+7ul3VwarWRmOriI8k5Tw1ySTHIRy9lF2af6cHxHBOp1Cwg9+Y20SmX22XZfEeEdUYMlOAJIJcJIGp7rjqgPOFp0xa2UqM1v5JKt9LuyeiRqkflkg+aaExbBVfDCbLtElR8L7p18EHoqYIk1BzU0Kt4KXpG6aFOL7rORSC1mSNVRlJHdT8Bd0++ipROgjVZenRdWwv9F4Z2NvMK1PDREi55ojXW6JmrOQdCb91h8jNfCHOG0bR5p7JMSIhJYGtuNRqtOk/MepXJO7NUhqkLNBHL80LFUoqtbEMdMejRb/4hO4ciwdsmeI4FrmSLjbv+SmEXZUmhLgVNwJaDcH1lOfFNP5mCII8dJwcP/q72PssnhOOiuW6EWP73XQYvEwSHt12IsfJdSWjF9G+G4Nxw1JwvNNuYHYxsqjhRqGGCSIOXexlCpcaA+kgdtBG0JrC4zM7M3zg/Zcs8Sv0bRk6pm/w7BU6jDkIEklttf40QsRwB7ZdLSstrn0WWuCSf+QnWOa2OCVnPgucC3udeq6ISUktHLKLTM6jTe5xbaellpNwoaP9zwgbgqPizitOhSzBmd7voAgG34p2XyTjPxZisQcjnuynRg/PmtFjaY9M6v4n/wDUWhTd8nDNzRZ1Q6Tybz7lc9T+J87tXOPqlPh3gTKsvrWAOknbnC3ab6FOzGtb6SsM01dI6MUdWaPCMeRcjXYr3EsS6oSCPBzFzzi6zn8epg5WuGbkYv2VKmKDhPsuJpxN6TE+LCm17X0YDbSwyTIHidpABNtZtooo8SaZkBvQj81WrTDxIWfTwzyTF+67sOaRzzxo1q1SAfDLh9LRpfS/JJYHEVgbtjyA73S3zajAHEGAdxb1RhxsOBztI/8AH/Oy71OzlcaNCvifEMrHEusJAA8xqjMftAj8UTKQoYoOjIRP/LW/LmmqNMg/UATaeia2DGM8/Tv1svIOLrsGUOcNNIPPkAoVWIsGAPJFMAzOaYBTNZkTMDQ2mLDTqhtbFrE27dvRBrPeXatAJvpPYKfsaFnYCuRnFUQT+IaToFg8U4bUa4ufTAHNv0rrqlSW320gQLDnKwm8fIs6mfUe9lSEzm3u8ku50WWxj30ny5oLHRpFifLRZNeiI1VIhiWIo+En1/VewtcOtv8AeFNRxF9Qk6Tmh8k5YuN/JWloRpMobqW1CFejVY4SHd0T+iLjIggclk3vZaRFOo7K9gMg5SfLT7pvD0wN0vQAa/MZjQhdFwzBhtenUF6TS1zgYuJksvqTcDuufLL6NYL7FG4HM0nYfrCs1wLTT5mQeyfZgz81xa3Kwkw2ZAGwk6xzWDxqsWVbRYCy54L3LymaydRtjeGcWuWhh6viE2WBS40LZgn2cRLh4WhavE/shTR1T6zoE7b81GI4+2lSI1cdB+ZXMVOI1SIJgeiUeZ1TUaBuwtHGkVxUmSTfzXW8T4n83IB+EarjGNEhdFgqRLQI1Sk0ioKxqnThpMwtXgbspmbygNwP+34jEaDmo/rWURrdcOVtukdMEdLV4iD4Xi02PJewmOyucNY0I1XIv47J2R8Dxnx/MjYi9/RTj9rg5Rix7j3EPm1BqYYxsDTck3tuFicQ4dncIbBGpFiCIuPdaGJY0kVRJtYC37svUoLYiC43n1F/3ovThuKZxS06MtlGpRfBcHt0I/EBqDyKO/BEEnMHNddoIuOkrVZh6dy5zrE+FpaM0iLWsdNUnUewOIyXiwBNgItql8Ku0HyPhzHHcBkc14/E0E9/4TfCMVmbdaXHOGhwLSW5hDgGHMLiYdFgsfgtCKjmkQRc6zyt6qM+NOP+F45tSL1qtSn4h4mHWNRrYjfujNxTXAOYZO4+61P6MSYBDTJBO1rrEx3D8vjogzN28xuR1SWG0pLoOe6Zq/PBs2CCJjkqViyQMmYTfl9rrJwPEzNhfQj96LWIENDSJOo35ELohL1p9MmiH8MpESAWidW2E9inGUmkfUCZgi+2/wDG6CGuAiR8uAeXSSSrMgsFgTNhoIBtMX3WiRB6vQbF4IgQPOy8oY4ZrQDuLn+VKAGBXvO25mSecclnu4S2o8EEt5gE3HTlK0MM+WgnXbw203nfqg0MG0Oc9xi0BoMeekxvKdBY3TwnhM2a0cpPYWiV4lrZhsW0IBPeduymnTLmh0WmGgx7AG/dLVqg+mnpLehjc7yZ2SsBavw6lUguptk/2yDyiyy8f8KNPiov2Mg89wP1K6OnRcQQRFxJJj0nXqqtoCZFnAnlaw0HPdNMKPmnEMI+m4h7SOkLOqUQRIuvqnEeFNqNyv8AHprrvy0M3XHcZ+FnUpfTBNO3LN3gbdVqpEONHKMlpltitbA4xx5hw6G6VDyxwcNQjN4y4G7QUpL19WJOjcwj2vMVQL2zaR3jZbmBw/yH/LqfS76SdjqPv7rlsHxqiSA5mU85P8LdqNbGak8ltvAdR5crahebmxS4dmOSNzGV2MAYLuPW/wDC4vi8fOfHO/oFs1MUXEOP1AROkjqsHidMms5w3vp0Cn+HHzIr+Q7joTc2V1OD4Gx9FgiHGCXB148resrm3COi7H4exJdRa0f+NhfUnXlovQmckVs5viXD61A3eS06GfO87ws8Yx+8Fdj8Q4SaThuPFcybde0rjm0iTA32RF62ElT0avAWGq++gj3/AIXbsxNOi0Tc7Bc5w1ooMAkTv3/wiwXnNB815maTnLXDvxxUY76N8Q4zUqGWiBzWRiHOm5kp+lhwbueAOZNtYt+vRZHFqjfmkUyS1tp/uMmTb92Thi1YpTvSC03Gev3W186CxoESDPIa691j8NOYwtquxsB34mzyi+k9b6rox7exO0rCM44+kBlLZ1MtmZ5Sl6tc1yS45ALwLCecJN24AuTrsB0TGEoAm/0jrqVjLK4qkT59OzU4NRBAzAuuBc85APTmtD+ic13haDYtjKSYiINouFj0+MspB4aCSYAFstuuu/slsP8AEWIPhBsbRBvbobrpxS/or6YTX9mamGeQ0z4bW8I7Rz/lVqYJjXNqEHMMwBm/SeeqK4kNBdsL9NMwHNN0qTSCYgTIAgk6m7lr59KmTdGW6TkD5g/hBmI77rKxXzDWu3wjQi5AHULda4PceYJkRDZtvv8A5UVMMA45nA6eETl01HZOhN2YmI4POUtGVx0IkiB/d5prheEILmuBm3qma+IDbkgXta3tqguqGC4Q14EgeenOVNfY0xnFMl0GDlExOgNzbUhCAc6C2wgQR3sL7pMVRUqFzi5ryRJGnbsn31BkbMgEgWBMaydf3KoArAAQfCDzJv7LySr4toqOGQPcALgyRpIK8qJNQZzE6ZTLWg37kaLzNAWxDtQG+fiJTDZu5pbpfXtaNgglmYWBJ1sRbupsYLD0f7iTf2/XsvfKyuzNJtYNsANo0RHVI8QGm0i8DSTuopuFQ5nuiwkkiAdMrQI0E3S4BUtdENdqNDr69/de+fEBogk/VpbeSe5QX4UF+Zp5Bp6CbwRaQprUhGVpkCJJInUbHojdjLVajQ6BO4kHwnoTbkh4mpLYJk8gAAd7xc9yvVHZWy2YaLmZ57RCA2vNwHS4AjM0xcx56bQAiwM3F8Bo1wc2VjoiWA69diVyXFuBupkgeMDUgH9nyX0KlSLQGxeZ1noIvbXbkgV8A5kgujNBuY1MWAumptCcUz5d8mNj7hafCcaQQ0kxtzHRd3/prHC7WkbNLRptd2mnusLH/CAJzMIZJAyzuY03hU5qSpiUXF2SyoQJJmUsHyf3KJ/puIpCHjML3GttzO3VUZUbobEHsVyePLN/Vkmeh73TGE4m6mMrQAD6XF7IJI2VajZU3+jH/wDWahBsL9B+iSpWMtAb2CthmwI5ck/gcEajgLbXNgOcypk90tlJfZHC+HOq1By3JBIHX0k+SL8QcRbSHyqRk/iIIMm4MEbaJzi/FKdCmadB0kzmeLE2iBBsFxFQOe8kut0W0MafSJTaC0/Ed1q0sOHABIYcXXRcLwoMk7XMKMrt0i8WlbM2nhKjHCAb3C1sDSfVIaZv9ViAO/PRRSeTUk84C2a2ODWCD7rkllcXRvVoSxmCYw62GqVq1GFvhMr1fG53GZJ5DT0TPDsIQ7M4CbFrbRz8zA0VY8Mp7ZEsijwrS4YflgmnAdo47xrCJkFFpcxkgWnUu3m30tt7rTq4wPaDGXYx4p67x/hBwrjLsxLmiMoIsTAM26fZd+OEIcOWUpSIoYsuEkZNIEc9Re4RadYDMHGSZjTfzMlAwjmzmc5oaNBOliP3PNBq1agIbTiC0Gbg697LWyKGsNVa27rNuIiTfcz+7pd5BcWtzgDeNhexOgOiNSy5iCH7ixBgDvaZAQqNM3EyLTP4QdN9Dol0ChcPpAJFzoANf3cc1bEYQEFrXcyCTe4E9YUY2m7M3eLAt27xzFvVBovykjMYnnz1kosZTBgh2V0bmXDlPJXfigCfE0cpJsTC9ii4lsOsBp0iZMBJ1sA2o7NJaYBMAX25JBYdzyf+4BmIHiaQB6/vReTGCeWjwnK73PlqvKtE7GsRjnuMi5NgYk6jkALKW4tzpYHEDQkam/8AKWe0wXguIi9o30k+SuGZgD4o6EXtv0UcGEw2GD3BrXENEhzoDtb84Fwq1qVMzDnEN0zeEAncDT+UcU2tZ9IgXLzM+hOiTGLbWblYYjkJjbQ290wJFR7rWEakQPsP5VS4ZiLnmZA2srVqIaAGEnnF5NxEbawrUaABLoBI0J0aJ9B7oGTTqEkEmBeBafPQ/kq0aDxmOZzi6AMxM+e0WRKjsoDnDSeUTPXRL0ahynM2wk2cTINpN+cbSiwLVRcl132GYCwFoEiTN9EGm0i1V0wRLojSbW5I1WZJMzIi0x5AgKlXCsc2HHXXU6dPI77qaK4EZSnwM1nTvFpNgoq0B8y859MwN/D7eyhsl8NgbAx06zPsopYdudxcXEG5dqf/AGiIaOWpToVnn5bEAEBpAuSL/iJOpBm6Sx3A6dS5s65LwDfnPMeadNJ2XNIykWbvyAlVoNaQRY6GCZPPTf7I4HRCnwVsCRoNdCeUdOqD/oBJ8LoMmxuP1Flr415eYcWAWJAfexGw1ACo2WwKbS4u0i89TuT0Sa/RoxHcJqU4JE5tIN+8ax5IxqOYACxxnQRr35LeioHEPyh8CMwiG7QBy7bpb+kLnOLjfdwH1QOsQNFk8alsr1RjYrhRq02va0h9w4EiHRH09brnq5yGHeGNQQu/e4gfLa4AtgDwg5ZNxtc2lJ43hLaxDqjZsZd9J+rbSTtyW6dLZm1ZzOCYNea2MJjDTBAi6sz4bcAcjoj+4XEAG5FhYhGocDiS9wI2INtuYusHBuVmqkkqLDi2fKCzM5shttiNIGpv9lWq2XRVlsbR+Z0WlhqTWOhjCA62fSLweevZWoCYLhGYEgEXIEWsJP5KlhV2yXP8F8PgMpsBPPNodY1vb7K9HEgujK4G4IEbgjX9EbE1odkIs6SIAABA1MdJslqRLZcSS3t58lrzSI6XFCDGUEWJEiLcyP3ZW4m2oaJFKQA4E/VEaRJ7ph1f5kXsAAAIA62jny5K9RxnKdLaTA3n8pTSQmzMwPC3AgFpAEEkEQTt5Jugx0f7gkjlvqYtppr1QsRjflgvJkkyADy0BlUw+LNRkgGNSZvrr7o0I06tEBkOLBmk2i28DobIGFIyhmYb2AnrE6hK1HtggSQeYtfTTVVpUgy7ZmTaY5a8+ydhQd9QABwcRF3Sddhbf+UCgwNcC6TEaCZPtZeqZicseY2uZ6HX3QnEkXA8pnzCkoNTfZziRbsN7GDv3lAq1I3hsi+onXVTUwctbAME3EgTsDA10nzV21AQQdbnQtFmz6TsErFR59aR4bGZtaZmNOi8qtpZScpFwDeL6C2wA5QvJhQ7Spk5ZsATrJBjW0nlumHvzRdsCw8MaiZ7IFF0saTrfbrKkVC6nJ1E7AfZAB6tVsFpcdDEusJ9EvSoMAhoy7m1ye23aUrWqENkaw33iU9UH+y473/fRHRAKta4DBmibNAOWYAEgxm/VDdiSwkveBM5W2Ee/lssfCNytpltiQSevhWpXaMlOw0DtBr4boHYepVuS4ZgBtEevn1VcxqCC2OotEaEE3SlWmDVA21j3RWPJdUkzAEeqkoaBgFrCM1hNzy2Gp7KmHoOAhw3InYbR1PXqqcNeS4AnU3258lp44WjaY9wqSJsz6ILAYvBy69tOpj0lHc6Rny5QToDI0Bj981GGYMvYSL6WSxxDsszfxexgJ0KwBqFxADSCd83Utjt2V6e9m2aYgRvc6X3Ckm+bcvgn0VcVdrgdJf7ZYSZSCFvhc45SdgSJGkk32nQKA2YImNoBg7k/wCUo05WtaNL21580/TbmYJvACn7oLJFVsED6ra8gZvoDtooOIsINhLQ0NueuonyjRLsdcN2uIjlKZDbv6C3oiwTLB5DtDDjFm3uLx7mVZxlwE5RoLiIGp2km1hZBwxi41tfyH6n1Qn1nBtIgmTc7/dOxB8TVAF2kDRsAeI6AwPul2U9ZJLZEkuJ0OuvMfmjGqTEmf2FFEXqHcPyjoP3uraEggaC3UwXXvAvfbWARvyXjUAGY32i1tpv+qs6mMwG06d5lFxNBuTTkP8ACVgygrBpAIMXNjOwmSBbug1GNN33iYEySJkaCG+ZJQh/2iese6pXpAAee5SbGggrho+nLy3dG8ki2o9F5lYmWjwgbkmdEINHziNhorGzIGk8+ZdvqhjIo0RBD3WJiTlMjUXKJLacQYEzGbWIt6/dZfzCaTiSSZ3vuNJ0S7HEvJJOjd+gSoT0aza0gkDUm/c+s9OqI0mZvaCBME9+SDhR9RgWkiyvQOZmY/URrp9tEUFhaklokwQDE6GDpIm3VKUMazNlEh0kWFgBYaomBYM7hFsx/NLYmg1pBAuZk87pgO1KMZTJuIkiYmTa+segCCQG6CZH1F06kbJimft+unJI4usXUpJk/wApAGp1/EZse/lEdrryjCfgNpLb21Uos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175" y="1985555"/>
            <a:ext cx="4751436" cy="2754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265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03384"/>
            <a:ext cx="5055511" cy="454855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DNA can be damaged by agents called mutagens. 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Examples include: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xrays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,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Uv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light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Radiation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All of these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027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  <p:pic>
        <p:nvPicPr>
          <p:cNvPr id="16386" name="Picture 2" descr="https://encrypted-tbn1.gstatic.com/images?q=tbn:ANd9GcRApM6dnBN_a5_h1mczSQ8DBPeH_MbNEn5x1HsNYPNFuhmHUg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076" y="2541815"/>
            <a:ext cx="6045924" cy="302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s://encrypted-tbn3.gstatic.com/images?q=tbn:ANd9GcQXKRVLUJb0uDIxEmQgvAYCwL5DPTqNzabdrqMH_lvtTFsrGEr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7475" y="42862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14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 1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50277"/>
            <a:ext cx="9529706" cy="452510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mutation to DNA in a germ cell is different than a somatic cell because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Skin mutations cause cancer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Germ cell mutations can be carried by offspring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Both are correct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938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70138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90954"/>
            <a:ext cx="9506260" cy="44313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A mutation to DNA in a germ cell is different than a somatic cell because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Skin mutations cause cancer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Germ cell </a:t>
            </a:r>
            <a:r>
              <a:rPr lang="en-US" sz="3600" b="1" u="sng" dirty="0" smtClean="0">
                <a:solidFill>
                  <a:srgbClr val="FF0000"/>
                </a:solidFill>
              </a:rPr>
              <a:t>(gametes) mutations </a:t>
            </a:r>
            <a:r>
              <a:rPr lang="en-US" sz="3600" b="1" u="sng" dirty="0">
                <a:solidFill>
                  <a:srgbClr val="FF0000"/>
                </a:solidFill>
              </a:rPr>
              <a:t>can be carried by offspring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chemeClr val="accent1">
                    <a:lumMod val="75000"/>
                  </a:schemeClr>
                </a:solidFill>
              </a:rPr>
              <a:t>Both are correct</a:t>
            </a:r>
            <a:endParaRPr lang="en-US" sz="3600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661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27909" y="726830"/>
            <a:ext cx="10711541" cy="515145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Which is not correct?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Nucleotides match up in a specific sequence to carry our genetic code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Nitrogen bases match with complimentary bases to copy DNA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The chromosome abnormality that occurs when part of one chromosome breaks off and is added to a different chromosome is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translocation.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All are correct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2031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297043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313509"/>
            <a:ext cx="9670383" cy="527739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Which is not correct?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rgbClr val="FF0000"/>
                </a:solidFill>
              </a:rPr>
              <a:t>Nucleotides match up in a specific sequence to carry our genetic code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rgbClr val="FF0000"/>
                </a:solidFill>
              </a:rPr>
              <a:t>Nitrogen bases match with complimentary bases to copy DNA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dirty="0">
                <a:solidFill>
                  <a:srgbClr val="FF0000"/>
                </a:solidFill>
              </a:rPr>
              <a:t>The chromosome abnormality that occurs when part of one chromosome breaks off and is added to a different chromosome is translocation.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2800" b="1" u="sng" dirty="0">
                <a:solidFill>
                  <a:srgbClr val="FF0000"/>
                </a:solidFill>
              </a:rPr>
              <a:t>All are correct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5715000"/>
            <a:ext cx="10972800" cy="1143000"/>
          </a:xfrm>
        </p:spPr>
        <p:txBody>
          <a:bodyPr/>
          <a:lstStyle/>
          <a:p>
            <a:r>
              <a:rPr lang="en-US" dirty="0"/>
              <a:t>Category 2</a:t>
            </a:r>
          </a:p>
        </p:txBody>
      </p:sp>
    </p:spTree>
    <p:extLst>
      <p:ext uri="{BB962C8B-B14F-4D97-AF65-F5344CB8AC3E}">
        <p14:creationId xmlns:p14="http://schemas.microsoft.com/office/powerpoint/2010/main" val="41600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3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0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8"/>
            <a:ext cx="9764168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not correctly matched?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Translation ; mRNA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proteins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Duplication;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DNA  DNA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Transcription; DNA  mRNA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buAutoNum type="alphaLcPeriod"/>
            </a:pP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5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20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8"/>
            <a:ext cx="9576599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not correctly matched?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Translation ; mRNA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proteins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strike="sngStrike" dirty="0" smtClean="0">
                <a:solidFill>
                  <a:schemeClr val="tx2"/>
                </a:solidFill>
                <a:sym typeface="Wingdings" panose="05000000000000000000" pitchFamily="2" charset="2"/>
              </a:rPr>
              <a:t>Duplication 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Replication; 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DNA  DNA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Transcription; DNA  mRNA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29236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80" y="461383"/>
            <a:ext cx="9389028" cy="47436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An RNA molecule is a polymer composed of subunits known as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_____.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Nucleotides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Hydrogen bonds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sz="3600" b="1" dirty="0" err="1" smtClean="0">
                <a:solidFill>
                  <a:schemeClr val="accent1">
                    <a:lumMod val="75000"/>
                  </a:schemeClr>
                </a:solidFill>
              </a:rPr>
              <a:t>Deoxyribose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 - phosphate bonds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44061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1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1" y="492367"/>
            <a:ext cx="9389029" cy="48064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An RNA molecule is a polymer composed of subunits known as _____.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Nucleotides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Hydrogen bonds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Deoxyribose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- phosphate bonds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7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</p:spTree>
    <p:extLst>
      <p:ext uri="{BB962C8B-B14F-4D97-AF65-F5344CB8AC3E}">
        <p14:creationId xmlns:p14="http://schemas.microsoft.com/office/powerpoint/2010/main" val="140239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67543" y="820614"/>
            <a:ext cx="5408023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does the string of beads produced after the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RNA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and mRNA match up produce?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Amino acids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Proteins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amino acid string forms proteins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797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4" descr="http://www.biologycorner.com/resources/translation0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566" y="1477735"/>
            <a:ext cx="5216434" cy="391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84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86154"/>
            <a:ext cx="9248352" cy="436098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Identify the types of chromosome changes.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sz="3600" b="1" dirty="0" err="1" smtClean="0">
                <a:solidFill>
                  <a:schemeClr val="accent1">
                    <a:lumMod val="75000"/>
                  </a:schemeClr>
                </a:solidFill>
              </a:rPr>
              <a:t>Topcat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3600" b="1" dirty="0" err="1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otpcat</a:t>
            </a:r>
            <a:endParaRPr lang="en-US" sz="3600" b="1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sz="3600" b="1" dirty="0" err="1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Bluehat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  </a:t>
            </a:r>
            <a:r>
              <a:rPr lang="en-US" sz="3600" b="1" dirty="0" err="1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bluenight</a:t>
            </a:r>
            <a:endParaRPr lang="en-US" sz="3600" b="1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sz="3600" b="1" dirty="0" err="1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fatcat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- </a:t>
            </a:r>
            <a:r>
              <a:rPr lang="en-US" sz="3600" b="1" dirty="0" err="1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atcat</a:t>
            </a:r>
            <a:endParaRPr lang="en-US" sz="3600" b="1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742950" lvl="0" indent="-742950">
              <a:lnSpc>
                <a:spcPct val="150000"/>
              </a:lnSpc>
              <a:buAutoNum type="alphaLcPeriod"/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63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29249" y="676153"/>
            <a:ext cx="5677838" cy="476335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does the string of beads produced after the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tRNA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and mRNA match up produce?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Amino acids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Proteins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The amino acid string forms proteins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3384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sp>
        <p:nvSpPr>
          <p:cNvPr id="2" name="AutoShape 2" descr="data:image/jpeg;base64,/9j/4AAQSkZJRgABAQAAAQABAAD/2wCEAAkGBhMQEBQUEQ8VFA8VDxYQFxAQFhMSFxAQFxIVFxQQFRYXHSgfFxkjGRQVHzAgJCcrLC0tFx8xNTAsOCYrLSkBCQoKDgwOGg8PGiwlHiQsMDEsKiw1KS01KSkyLy0vLCkpLiksLSksLC4pKSosLC0pLCwpLC0uNTUpLywtLCksLv/AABEIAKEBOQMBIgACEQEDEQH/xAAbAAEAAgMBAQAAAAAAAAAAAAAABQYBBAcDAv/EAEwQAAICAQIDAwcIBgYGCwAAAAECAAMRBBIFEyEGIjEHFBYyQVFhIzVVcXSUstFCUnWBkbQzNFRiY3Mkk6Gxs8MVFyVTcoKDoqPC0//EABkBAQADAQEAAAAAAAAAAAAAAAABAwQCBf/EAC8RAAIBAgQFAQgCAwAAAAAAAAABAgMREhMhMQRBUWHwcRQyQoGhscHRI5Ei4fH/2gAMAwEAAhEDEQA/AO4yMPabSCw1nV0i0NsKGxAQ+cbME+OfZJIyj6PsvfeusrsuarT2664mo0qWsrJXvrYxyAwHQgezpOJNrZFc5SVsKLxmMygas6rzwFE1ChdeiY/0h1OkyqlhgCkVkezDOOpJ8SPA8O1a6bTMW1PfusOpBOpdlUM/JGytg6p167Op7ucicZvY4zux0bM+RauSu4bgASuRkA5wSPccH+Eo2g4ZqbTSt76nljS6g5DW0sW5y+biwq2dwTOAxzgdeuZqinUIGsarVHVW8M0YZk5qnmCwjUAkA7WAKkqBuwW24JJjMfQZr3sdBu1SIVDOFLvsUEgb3wW2j3nCscfAzy1/FKqFDXXJWpOAbGC5PuGfEyj8K02pa2velxqTiddqF1vwtR0d6uw5xLhOYf0va3gMiTfFUNOvr1D02W0eatQDUjWnT28zeX2LkgMuBuA/RGZONtXJzG1exYdLq0tQPW6vWwyHQhlYfAjoZ65lMTSPfZRt012l07ajUWOqM9LWDlrstuCYNe5x6p6nA9+JpaGvVk1/1wavdf5yz7uUU22bOVvPKJ3cvZt+OfbGZ2Ga+nnjOgZmczm2lr1fItX/AErG2hjdt1WS3MPMQ1WNzM49c1ORjwls7Htb5vi5bFItcKbTYS9ee6wFoDqvjhX6jHiZMamJ2sTCpidrE7ERLC0REQBERAE19deyVsyVG1wMitSqlz7gWIA/fNifF1yopZ2CooLFmIAVR4kk9AIJRU7u3VyX10Nwu4X2KzInMoyyqCWOQ2BgA+JkieOanlhv+jLd5cqauZp8hQAQ+d+MHOMePSV/VcSr1PGOHW1MWqbT6naxDLuAWwbgGAJU4yD4EYI6GX0zRPClFqO6vz6vuaamCKi1Faq/Pq+5UNJ26uustrr4Xc1lLBbF5lA2MwJAJLYPgfDMtemtLIpZCjFQSjEEoSOqkjoSPhKP2c4jXRruLWXWLXWNTQC7nCgsLFGT7OpHWS/BdFrV1G665mow2Ab6LB19XurpEP8A7/4zmsoqVkun2OeIUYywxVtF15pMsuY3D3yk8Rs1Ndt61nU4fWbt6oWVajpq9u1lqY43hl7oONgyRnLfPDKNTZbprLqrN/MoaxihXDDSahXJGMDvFR7ske8ScnS9ycjTFdbF4zAaVHXcQ1J1tiVPadlumCVrWppKPg3m2zaduEyRlgfDGcyKqv11KUJWl67K6e5yyVbNx5ucVnqE8dzqR0IB9pUG1uguHbW65HQ90FpROJVa59O4L3sbaNaprCIvLKO3m4XagYFlGOp727p4CTvE3ydECWNLagFi4KlmFLtSLAQME2BTggd4DpOXStz6/Q5dG1tVz+hPbozKDwzi+seoWI19oNHMs3VKAHGorwun7g5gNXN8N3gD0JxN86nWX3HYbq6RZe6Bq1r3qlen5KMbEyqs5t9xxkdMdOnRae6Onw7Ts2i35gNKr2Q1Wrdz5wX28hWYW1GvZqCe8qEouVxnoNw8O91kPW2tqrsWgajdnVMUeobEzqGahqSUy5O4nGW6E5xgRk6tXQXDu7jdHQsxmUu+3X16rlrZa9avUK2etXW6ogc1rXSsKCDuHrKQAMBs9dbTa/iRRy3N38vLryR8m3OQNyCUAciveQBvBwDnPQsh9UPZnviRfdw98ZnPTXq1Fj0rcXL6lkttpHMOU0q1sVKDGcP0wM7eom/r9ZqabSj33ebi84uVKmtdfN0cKo2YZBZvyQuR4HABIZPRon2fpJFz3CZlT7Oax7LdM7MS9vCxZccAZffXymIHQE7rsfUfdLZK5xwuxTUhgdmJjEzE4KzG2NszEAxtjbMxAMbY2zMQDG2NszEAxtjEzEAREQBERAExmZnO/KZ2g1VmNFwzTvfqS6Pc6A7KKwQ4qd8gKz4HTOdufeIBcuNcfq0ig2El3O2umsb7b3/UrQdWPvPgPEkDrIqngNusYWcQAFYIavhyHdWhHUPqGHS+z+76i+wMe9PXspwQovP1COeIWLi2y81u6jP9FXyyVrqz1Cr+/J6yxQDRu4NS99d7Jm6pWVHyw2qwIYYBwcgnxE3jESW2yW29zQ0/A6K3udahu1BBtyWYW4BAyrEjGGPQD2yFPC7+Hd7RqbtH4toCRvpHtbSOx8P8Fjj9Ur4G0xDbe4bb1ZocJ4xVqq+ZS+5clSMFWrcetXYh6o49qkAze2ysdq+FMmdVo67PPwAvyArI1Cjwr1CO6rYo8Achlz3T7JE+TXtpdebdLxCp6Netllq13BlNmnZyw2Fh3tmdvT2BT78QQXsUgEkAAnGSPE4GBn39J9bZmIBjbPiyhWGGUEZBwQCMggg/uIB/dPSIB8V0KoAVQFHQBQAAPcAJ9bZmIBjEbZmIBjbG2ZiAY2zy1OirtGLK1dc5w6hhn34M9ogXseaaZVJKqASACQAMheig/VPSIgCIiAIiIAiIgCIiAIiIAiIgCIiAJgzMQCmcQ13GRdYKNLpWoFjBGcsGavPdLfKDrj4SE4R2y4vqXuSnS6QvTZssB5igPuYdM29eqt1nTZz3yZf1zin2v/m3zZTmnCTcVpb7noUpxdOUnBaW69bdS0dmdRrXV/Pqqq33DYKCSCuOpOWbrmTcxiZmWTu72MMpYne1vQRETk5EREAgu0+o1ycvzCmmwktv55I2ju7duGX+9/ASl8W7WcVouorv0ej5ttmKejth8hcg83unvgZ+M6hic98oXznwr7R/zaZr4dpvC4rmbuFlGUsEop6P7NknwrXcYNyDUaXSrQW77VliwX3r8oev7pbxGJmZ5yxO9kvQy1J43eyXoIiJwViIiAIiIAiIgCIiAIiIAiIgCIiAIiIAiIgCIiAJH9oOJnS6TUXhdxp01t+wnG411s+3PsztxNjX2OtVjVIHtFbFKydoewKSqE+wE4GfjOY9qu0HGm0GqW7g9VdLaO5bLBqFY11mlg7hc9SFycfCAdC7McYOs0dGoKbDdQtuwHdt3DOM+2Sk5J2M4/xlOH6VaOEVWUDTIEtbUKpsTb0YqT0z7pNekvHvoSn70n5wDoMTn3pLx76Ep+9J+cekvHvoSn70n5wDoBlD8neisr1fEi9ToH1W5S6soccy45UkdR1Hh755+kvHvoSn70n5x6S8e+hKfvSfnLIzwxcepbCphjKPWx0GJz70l499CU/ek/OPSXj30JT96T85WVHQYnPvSXj30JT96T849JePfQlP3pPzgHQYnPvSXj30JT96T849JePfQlP3pPzgHQZQu3eisfiPDGSt2RL8syqzBBzaurEDCjofH3Tz9JePfQlP3pPzj0l499CU/ek/OWU54JYi2lUy5Yl3+qsdAEzOfekvHvoSn70n5x6S8e+hKfvSfnKyo6DE596S8e+hKfvSfnHpLx76Ep+9J+cA6DE576S8e+hKfvSfnL5o3dq0NiBLCil0B3BHIG5Qfbg5GYB7REQBERAEREAREQBERAEREAREQBERAETBM1tbxSqkZuuSse+xlT/eYB7XahUUs7BVAyWYgAD3kmQfbW4PwnWspBVuG6hgw6hlOmcgj4YkR5UdTb5kQlQbTttL2lgCh3rsAQ9WzPG/U3vwHWC+ha1XhNgrKuH5ieZv3iB6p8Onxml0LUVVvz20M6rfy5duRM+Tb5o0P2Or8Ilklb8m3zRofsdX4RLJMxoEREAj+N8fo0VYs1FmysuEDbXbvEEgYQE+Cn+EhP8ArS4b/a//AItR/wDnNfyi9oVoWqvuF2uRmFlYsApywZ13Aru9nv6mV7ylppn0Wmt01aBH1WAyVissoVwQRgHxX2zdS4dOMXNP/Ln4i/hHQrVcl3xdmv0Wunym8OdlVdVlmYKByrxkk4A6p75aAZopwLTggjTVAg5BFadD7/Cb8yTwfBf5nFTL+BP52/QiInBWIiIBr63iFdCF7bFrrBALuQqgk4GSficSN9NND/b9P/rU/OQ/lP4slWjNZCtZYRtR1LAhWBLe7I6EZlX7c8K0H/RnnGjoRfl1r5iqyHxIYYb6pspcMpRjKV9XZFvDOjVq5Mm8Xax0H0z0P9u0/wDrU/OTCtkZHhKvwzsLoWpqY6OssakYnB6kqCT4y0KuBgeEz1FBe7f5iqqa0hf52MxESsqEREAREQBERAEREAREQBERAEREARmV3tl2p8xqUrsa1rFUI7YwhJzZtHUgYx++Y7T9rE0ukN1T12Oela7wRYd+1iNpywX2ge72S6NCpLC0vedkVSrQje723LHPLU6la0Z3dURRlnchVUe0knoBNC3iL26ffo+TbacKN1mK1JxuLFAxO0HO0dT4ZHjNHTdkRYws11p1dwO5UcbNPS3+Fp8kZH6zlm+IlTTWjLE76o8n7RW6wFdBpw9R6HW6oMmn2nxNaevqPb4bVP60rvYvyQ1aTWXaq9RY4t+QTaqpWMDdeK16KS27avXauPE9R0gCZkElV8pvzbb/AOKv/iLPLjDA9n78HP8A2LZ/JtLNxDh6aitq7VDVuMFTnqPrHgfjKpxzstRoeFcS5CsN/Dr925mfO3T248fD1jNOZF0MD3Tv9jPgkq2NbNW+5IeTb5o0P2Or8Ilklb8m3zRofsdX4RLJMxoEREApvlM/odN+0Kv9zSO8sn9W0/2wf8N5dOM8Eq1lfLvTcm4MMEqVYZwwI8PE/wAZo6nsZpraK6LEdqqnLoDZZkMd3UsDk+sZsp1oRUL3vFv6k8K8niMyWxOCZmAJmYyBERAEREAp/lU+bbP8yv8AGJq+V75s/wDXr/8AtLdxXhNeqqaq5d1bYyMkHIOQQR1BBkRrewunt0nmu61aeZzch9zBvdlw3T4YmylWgowT+Ft/J2/Q4b+PiVUe2n0v+yX4R/V6v8mv8Am5PLTUCtFQZwqhRnxwAAM/wnrMj1ZMnd3EREggREQBERAEREAREQBERAEREAREQCkeVTSodNW5RS/nNabyBkId2Vz7j7pnyk8MqThj7KUXlsuzaoHL3Wjdtx4Zyc498sPaTs+mto5TsyYdbFdMZV18D18fEzX1XZgXaI6W/UWW5685tu/IfcvswcdB9U30q8Yqnd+7LVdtDFUouTnZbr6njxHS206atdBXsJYFlqSjGCnUkWOg8cdR1kpwQ3GhPOM87ru3CsHxOOlbMvhjwM1NNwvUUaZq6tTzbwdyWapSwA6fJsEIO3AIznIznr4Tx0XasB1p1lR0uoY7V3ndTe3+Df0Vif1W2v8A3Zin7z1v3NcdlpYsETAmZydCQXbz5q1/7O1P8vZJ2QXbz5q1/wCztT/L2QDw8m3zRofsdX4RLJK35NvmjQ/Y6vwiWSAIiIAiIgCIiAIiIAiIgCIiAIiIAiIgCIiAIiIAiIgCIiAIiIAkL2p4o+nrRq2Rc2bS1mPV2McAsyqDkD1mHTOOuJ767jiUuQ/REp51lmCRWrPsQYAJJYhvq2z60/HabGCq53ksNrJYjAoqswZWUFe66nrjOemZdCMotScboqnJNOKlZle0PGL2drQwNZfRg1ujgnmogfZl/k/Wz7eviZ8Vdq72XKmprDUWNYR86S3n1Viq3vZJIdvYpypPhJwdq9N48042JZnZbjbYAaxnbjc24YXxOfCe1vHK/N7b6zvWpHZl6oQyLkowYZVvgRL8WutPp/zYot0n183NPg2pt5uqS25bGrZCAF2YU0IdwXccKWz+8Hr7BC6btJdetXyiOGbTWMdOrpyWbUIrad+8c5XPToeh6YIlgbtPpsYLsSXFWzl3FizIWHcC7sFQSDjBwesxpu0OkVdq3KqV19MhwNiEIdhI74BwO6T1xIV1dum+XL/XMNJ6KfXzcr1HbK9iwXltmtWXKkbGOpqq2MFsJ9W0nDbW6eE2r7nv1CUak1vRz7qHRq8JqAKa7EBVmIz3zjx9XP1TT9ptOFzzCTuZdgS0uGVQzA17dwwpBJIxgj3zw0va2plUvlC61FUAssYtZSbdmEXxCg+Gc4nTbd2qfX9dCFZNXqeb9TWfhWo0I3aS3m6Zep0eqc9xfbyNQ2SuB+hZuX3FZo9kvKhp+Iay7TLhLEw1YYqTaoQc1MqSpZH3eqSCMEeBk5f2k0pQbrA1borf0djrssO1A+FIXcegDYzNBOy2g1TMW0NSX03bN9Q5Toww6WJZXtYZUqwI+r2TI6ckrtGpTi9Ezw8o3aLzbTFEsZNRYBsZAeihhv736PQzS1XHa9VwPWBGYvXwq1HLhhl/M3ycn1uoPWSHlLXHDLep8ax19vyi+M+eNfMF/wCxbP5JpqeD2VO2uJ6/12M6xe0PXSy/JteTb5o0P2Or8Ilklb8m3zRofsdX4RLJMRrEREAgO2XGLtLQr6cVGw3LXi8kAhg3RcMCWyF6fXKhxvtrxfRKrX6TTKrvywQXbLYJx0t9wMkvKjTaRpytoFXnVahCoJF2Wxbu9wH6Mj/KnVYmh0ousFlo1fesVdgbu2Ywvs6YH7p6VGnBRhdJ4m+pfwNZTr5MoK3Xx/glNPxPjZdQ+h0wTeAxDHIXPeI+V8cS7iBMzDOeLkl6HNSop/Cl6CIiVlQiIgEL2t4rZpdI9tXL5ilcC87UwWAbOCCTjOAP9spvGu2PF9HVzb9Hplr3Bcgu3U+HQW/CSnlYqs8y3CwCkOoevbkuxYbSG/Rx/tml5SqLk4Ri+1bbfOU76oKxjvYG0e6ejRpxUIN2eJtc+xdwdZSr5MoJrTX1+f4PejjPHHVWGh0u1gGB3N6pGf8AvfcZfEzgZ8cdfrmrwj+r1f5Nf4BNyY6k1J6JL0FWak7KKVugiIlRSIiIAiIgCIiAIiIAiIgFf47wB7jby3Uc6hKm3EjDV27kdSAfYzg/+X4z79Fxu38+znl2Zrvk9zhkWsoRt2gbVXGB0xJ2JbnTSsn54ip0ot3K+Ox1PJarc5UikZO0lTQqrW2CMH1RkEYPWbVHZ2tdNZQCdtocMwCqe+uDtCgKvTwGJLRDrTe7JVKC5EPR2cRbRa1lj2hw29yveAqetVIUAYC2N8STmaKdg9OFdcsUZSoGKwUBdX9YLlyGUY3Z6dOss0SVXqLZkOjB7ogKOyNaYKWutoZm5lYqTIdFV02hdoBCL7MgjM9dF2XrqetlZ817AMkdeXQaRnp+qxP1yaiQ603uwqUFyKlqeyLjbXTZtoK0q5Zu8wqs3DK7DuOOgwy/HOJPcN0BRrncgvbbvIXOFVVCIoz7dqgn4kzfiJVpSVn55ZCNKMXdeeXIvtHwUazTPQW27gMMBnawIIOPaMiVniXCNRpuD8QS/VC5Bwy9awqBOWq6a0EZ9vTb4+6XqQXbz5q1/wCztT/L2SFVkoZfInLjjx8zw8m3zRofsdX4RLJK35NvmjQ/Y6vwiWSVlgiIgFV8ofD7baKjTUbGr1ddxRPWKruzge3xEgvKSbdVotMy6a1X863GkqWdAFcZYKD09v750eJphxDioq2z+5NB5NbNX9GBMxEzECIiAIiIBWfKHwyzUaCxKUL2bkbYviQGGce849kg+391ur4TkaW5LPOUHJZSz4Ge9hc9PjOhRNEK+FRVtnfz+hS/irKqu2noanCVIoqBGCKUGD0wdg6TbiJQ3dkt3dxERIIEREAREQBERAEREAREQBERAEREAREQBERAEREASC7efNWv/Z2p/l7JOzQ7QcM860mooDbTdpraN5GdpsrZN2PbjdnEAivJt80aH7HV+ESySM7McHOj0dGnL7zTStW8Dbu2jG7GTiScAREQBERAEREAREQBERAEREAREQBERAEREAREQBERAEREAREQBERAEREAREQBERAEREAREQBERAEREAREQBERAEREAREQBERAEREAREQBERAEREAREQBERAERE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4" descr="http://www.biologycorner.com/resources/translation0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646" y="1477735"/>
            <a:ext cx="4195354" cy="3146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01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586154"/>
            <a:ext cx="4028897" cy="450312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structures are composed of RNA?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12290" name="Picture 2" descr="http://www.nature.com/scitable/content/ne0000/ne0000/ne0000/ne0000/14708375/U2CP1-3_Ribosome_k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575" y="1016589"/>
            <a:ext cx="5715000" cy="3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40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50277"/>
            <a:ext cx="5133888" cy="45720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structures are composed of RNA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lvl="0">
              <a:lnSpc>
                <a:spcPct val="150000"/>
              </a:lnSpc>
            </a:pPr>
            <a:r>
              <a:rPr lang="en-US" b="1" u="sng" dirty="0" err="1" smtClean="0">
                <a:solidFill>
                  <a:srgbClr val="FF0000"/>
                </a:solidFill>
              </a:rPr>
              <a:t>rRNA</a:t>
            </a:r>
            <a:r>
              <a:rPr lang="en-US" b="1" u="sng" dirty="0" smtClean="0">
                <a:solidFill>
                  <a:srgbClr val="FF0000"/>
                </a:solidFill>
              </a:rPr>
              <a:t>- Ribosome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mRNA</a:t>
            </a:r>
          </a:p>
          <a:p>
            <a:pPr lvl="0">
              <a:lnSpc>
                <a:spcPct val="150000"/>
              </a:lnSpc>
            </a:pPr>
            <a:r>
              <a:rPr lang="en-US" b="1" u="sng" dirty="0" err="1" smtClean="0">
                <a:solidFill>
                  <a:srgbClr val="FF0000"/>
                </a:solidFill>
              </a:rPr>
              <a:t>rRNA</a:t>
            </a:r>
            <a:endParaRPr lang="en-US" b="1" u="sng" dirty="0">
              <a:solidFill>
                <a:srgbClr val="FF0000"/>
              </a:solidFill>
            </a:endParaRPr>
          </a:p>
          <a:p>
            <a:pPr marL="514350" indent="-514350">
              <a:buAutoNum type="alphaLcPeriod"/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8585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10244" name="Picture 4" descr="http://www.biologycorner.com/resources/translation0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566" y="1477735"/>
            <a:ext cx="5216434" cy="391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55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9922"/>
            <a:ext cx="4256647" cy="43551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is the overall  goal  of the processes indicated?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9218" name="Picture 2" descr="http://www.csus.edu/indiv/l/loom/gene%20expr/over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326" y="313509"/>
            <a:ext cx="6093674" cy="470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20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2"/>
            <a:ext cx="4820378" cy="440787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is the overall  goal  of the processes indicated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lvl="0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</a:rPr>
              <a:t>Produce a protein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7" y="5715000"/>
            <a:ext cx="10972800" cy="1143000"/>
          </a:xfrm>
        </p:spPr>
        <p:txBody>
          <a:bodyPr/>
          <a:lstStyle/>
          <a:p>
            <a:r>
              <a:rPr lang="en-US" dirty="0"/>
              <a:t>Category 3</a:t>
            </a:r>
          </a:p>
        </p:txBody>
      </p:sp>
      <p:pic>
        <p:nvPicPr>
          <p:cNvPr id="5" name="Picture 2" descr="http://www.csus.edu/indiv/l/loom/gene%20expr/overvi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694" y="313509"/>
            <a:ext cx="5484305" cy="423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46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4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8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3613"/>
            <a:ext cx="9412475" cy="410075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Label the nitrogen bases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1692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4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954" y="629316"/>
            <a:ext cx="3651738" cy="4668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6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44062"/>
            <a:ext cx="9435921" cy="43375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Label the nitrogen bases</a:t>
            </a:r>
          </a:p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A-T</a:t>
            </a:r>
          </a:p>
          <a:p>
            <a:pPr lvl="0">
              <a:lnSpc>
                <a:spcPct val="150000"/>
              </a:lnSpc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G-C</a:t>
            </a: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587" y="725383"/>
            <a:ext cx="3802306" cy="4525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065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9600045" cy="43609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Identify a codon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981276"/>
            <a:ext cx="3229708" cy="41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731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84738"/>
            <a:ext cx="9670383" cy="412652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Circle/label a codon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Any 3 nitrogen bases, </a:t>
            </a: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connected and on one side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37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879" y="725383"/>
            <a:ext cx="3802306" cy="4525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369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73723"/>
            <a:ext cx="8885530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Identify the types of chromosome changes.</a:t>
            </a: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Topcat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otpcat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	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Inversion - backwards</a:t>
            </a:r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742950" indent="-7429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 err="1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Bluehat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 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bluenight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	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translocation- from different chromosome</a:t>
            </a:r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742950" lvl="0" indent="-742950">
              <a:lnSpc>
                <a:spcPct val="150000"/>
              </a:lnSpc>
              <a:buAutoNum type="alphaLcPeriod"/>
            </a:pP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fatcat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-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atcat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	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deletion -missing a letter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6493" y="5715000"/>
            <a:ext cx="10972800" cy="1143000"/>
          </a:xfrm>
        </p:spPr>
        <p:txBody>
          <a:bodyPr/>
          <a:lstStyle/>
          <a:p>
            <a:r>
              <a:rPr lang="en-US" dirty="0" smtClean="0"/>
              <a:t>Category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7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44062"/>
            <a:ext cx="9529707" cy="426719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Label the sugars and phosphates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1016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9938" y="1221066"/>
            <a:ext cx="3042138" cy="3889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23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1031630"/>
            <a:ext cx="9506259" cy="41030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Sugars are 5 sided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The phosphates are circles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262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3722" y="1007387"/>
            <a:ext cx="3135923" cy="400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6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84738"/>
            <a:ext cx="9670383" cy="400929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Identify a nucleotide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(hint: 3 parts)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3047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972085"/>
            <a:ext cx="3346938" cy="427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240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482813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Identify a nucleotide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phosphate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deoxyribose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sugar,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And 1 nitrogen base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89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876" y="711512"/>
            <a:ext cx="3440723" cy="439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461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914400"/>
            <a:ext cx="9670384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Where does this occur?</a:t>
            </a:r>
          </a:p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process is indicated?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9220" name="Picture 4" descr="https://encrypted-tbn0.gstatic.com/images?q=tbn:ANd9GcQu7fVdX73pTUDuF24GRyjRlP7rRfk1NijwqjCfVkMlB9Jy8VN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842" y="1092789"/>
            <a:ext cx="5338735" cy="340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56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2899954"/>
            <a:ext cx="9482814" cy="223475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Where does this occur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 Ribosomes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process is indicated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 Translation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715000"/>
            <a:ext cx="10972800" cy="1143000"/>
          </a:xfrm>
        </p:spPr>
        <p:txBody>
          <a:bodyPr/>
          <a:lstStyle/>
          <a:p>
            <a:r>
              <a:rPr lang="en-US" dirty="0"/>
              <a:t>Category 4</a:t>
            </a:r>
          </a:p>
        </p:txBody>
      </p:sp>
      <p:pic>
        <p:nvPicPr>
          <p:cNvPr id="10242" name="Picture 2" descr="https://encrypted-tbn0.gstatic.com/images?q=tbn:ANd9GcQu7fVdX73pTUDuF24GRyjRlP7rRfk1NijwqjCfVkMlB9Jy8VN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447" y="230639"/>
            <a:ext cx="4843780" cy="3085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92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Category 5 questions follow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2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389030" cy="43140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of the following can NOT be found in DNA?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adenine-guanine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Cytosine-thymine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Adenine-uracil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None of these matches occur</a:t>
            </a:r>
          </a:p>
          <a:p>
            <a:pPr lvl="0">
              <a:lnSpc>
                <a:spcPct val="150000"/>
              </a:lnSpc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</a:t>
            </a: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70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1055077"/>
            <a:ext cx="9529706" cy="4032738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of the following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nitrogen base matches can be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found in </a:t>
            </a:r>
            <a:r>
              <a:rPr lang="en-US" sz="3600" b="1" u="sng" dirty="0">
                <a:solidFill>
                  <a:schemeClr val="accent1">
                    <a:lumMod val="75000"/>
                  </a:schemeClr>
                </a:solidFill>
              </a:rPr>
              <a:t>DNA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adenine-guanine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Cytosine-thymine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Adenine-uracil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None of these matches occur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27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31189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67508"/>
            <a:ext cx="9553152" cy="4267200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What process is indicated?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Transcription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Translation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Replication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4462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734" y="888273"/>
            <a:ext cx="4823841" cy="3445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2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726831"/>
            <a:ext cx="9693830" cy="4360984"/>
          </a:xfrm>
        </p:spPr>
        <p:txBody>
          <a:bodyPr/>
          <a:lstStyle/>
          <a:p>
            <a:r>
              <a:rPr lang="en-US" dirty="0"/>
              <a:t>If a nucleotide is added or removed from a DNA molecule and mRNA is created, the codons after the mutation will not be read correctly. </a:t>
            </a:r>
            <a:r>
              <a:rPr lang="en-US" dirty="0" smtClean="0"/>
              <a:t> This is called a ___________ mutation.</a:t>
            </a:r>
            <a:endParaRPr lang="en-US" dirty="0"/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Frame shift mutation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Lethal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Point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More than one of these is correct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5477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75839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867508"/>
            <a:ext cx="9506259" cy="4290646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process is indicated?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Transcription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Translation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Replication 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48"/>
          <a:stretch/>
        </p:blipFill>
        <p:spPr bwMode="auto">
          <a:xfrm>
            <a:off x="7023734" y="1358537"/>
            <a:ext cx="4823841" cy="297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46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84738"/>
            <a:ext cx="9623490" cy="4337539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occurs first?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Translation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transcription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4123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4098" name="Picture 2" descr="http://www.tokresource.org/tok_classes/biobiobio/biomenu/transcription_translation/transcription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9415" y="836023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4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609600"/>
            <a:ext cx="9998629" cy="492369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occurs first?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Translation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transcription</a:t>
            </a:r>
          </a:p>
          <a:p>
            <a:pPr algn="ctr">
              <a:lnSpc>
                <a:spcPct val="150000"/>
              </a:lnSpc>
            </a:pPr>
            <a:endParaRPr lang="en-US" sz="3600" b="1" dirty="0" smtClean="0">
              <a:solidFill>
                <a:srgbClr val="CCFF33"/>
              </a:solidFill>
            </a:endParaRPr>
          </a:p>
          <a:p>
            <a:pPr algn="ctr">
              <a:lnSpc>
                <a:spcPct val="150000"/>
              </a:lnSpc>
            </a:pPr>
            <a:endParaRPr lang="en-US" b="1" dirty="0"/>
          </a:p>
          <a:p>
            <a:pPr algn="ctr">
              <a:lnSpc>
                <a:spcPct val="150000"/>
              </a:lnSpc>
            </a:pPr>
            <a:endParaRPr lang="en-US" b="1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5" name="Picture 2" descr="http://www.tokresource.org/tok_classes/biobiobio/biomenu/transcription_translation/transcription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9415" y="836023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7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88572" y="785812"/>
            <a:ext cx="4981311" cy="446612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Where can the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rRNA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RNA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be found?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Nucleus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Cytoplasm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6146" name="Picture 2" descr="http://classconnection.s3.amazonaws.com/333/flashcards/903333/png/transcription_-_translation132069815440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883" y="925921"/>
            <a:ext cx="4886325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5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500555" y="328246"/>
            <a:ext cx="5447706" cy="5275385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Where can the </a:t>
            </a:r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rRNA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en-US" sz="3600" b="1" dirty="0" err="1" smtClean="0">
                <a:solidFill>
                  <a:schemeClr val="accent1">
                    <a:lumMod val="75000"/>
                  </a:schemeClr>
                </a:solidFill>
              </a:rPr>
              <a:t>tRNA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be found?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Nucleus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sz="3600" b="1" u="sng" dirty="0">
                <a:solidFill>
                  <a:srgbClr val="FF0000"/>
                </a:solidFill>
              </a:rPr>
              <a:t>Cytoplasm 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pic>
        <p:nvPicPr>
          <p:cNvPr id="8194" name="Picture 2" descr="http://classconnection.s3.amazonaws.com/333/flashcards/903333/png/transcription_-_translation132069815440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0" y="1265555"/>
            <a:ext cx="4886325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02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539262"/>
            <a:ext cx="9482813" cy="454855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Which is a purine?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Cytosine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Thymine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adenine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257908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</p:spTree>
    <p:extLst>
      <p:ext uri="{BB962C8B-B14F-4D97-AF65-F5344CB8AC3E}">
        <p14:creationId xmlns:p14="http://schemas.microsoft.com/office/powerpoint/2010/main" val="97869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961292"/>
            <a:ext cx="9600044" cy="410307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Which is a purine?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Cytosine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Thymine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 smtClean="0">
                <a:solidFill>
                  <a:srgbClr val="FF0000"/>
                </a:solidFill>
              </a:rPr>
              <a:t>adenine</a:t>
            </a:r>
            <a:endParaRPr lang="en-US" b="1" u="sng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50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97170" y="5715000"/>
            <a:ext cx="10972800" cy="1143000"/>
          </a:xfrm>
        </p:spPr>
        <p:txBody>
          <a:bodyPr/>
          <a:lstStyle/>
          <a:p>
            <a:r>
              <a:rPr lang="en-US" dirty="0"/>
              <a:t>Category 5</a:t>
            </a:r>
          </a:p>
        </p:txBody>
      </p:sp>
      <p:sp>
        <p:nvSpPr>
          <p:cNvPr id="2" name="AutoShape 2" descr="data:image/jpeg;base64,/9j/4AAQSkZJRgABAQAAAQABAAD/2wCEAAkGBxQQEhUUEBQWFhQXFxcZFhUYFRYYGhgXFxYXGBkYFxcYHSggGBslHRUUITEjJSkrLi4uFx8zODMsNygtLisBCgoKDg0OGxAQGzElICYsLTAsMi8sLC0sLS8sLCwsLCwvLCwsLCwvLDQsLCwsLCw0LCwsLCwsLCwsLCssLCwsLP/AABEIALsA8AMBIgACEQEDEQH/xAAcAAEAAgMBAQEAAAAAAAAAAAAABQYDBAcCAQj/xABHEAACAQIDBQQFCQYDBwUAAAABAgADEQQSIQUGMUFREyJhcQcyUoGRFDNicpKhsbLBIzRCc9HSgpPCFSRDU8Ph8SU1ZKLw/8QAGwEBAAIDAQEAAAAAAAAAAAAAAAEDAgQFBgf/xAAuEQACAgECBAQFBAMAAAAAAAAAAQIDEQQxBRIhQSIyUXEGEzSxwTNygeEjYdH/2gAMAwEAAhEDEQA/AO4xEQBERAKX6XqDVNmVERcxZ6ItYnjVTiBrbr4SCwmycRsUUmNQClWx1M1aWHpuaVKj2NRSFU5mAZ+zJOmtp1GIByHZO1cdilXta1YL8ixdV0NJR2jrWqIiuGS47ttBYm0x4XamOSmrU6tVEo09l5aQpJkbt2ZawIKXsAAbAi07FEA5IdvbT+U4tS7IFGKsvZtUFNEIFGolNKVxca6u+e+gGUiW70a7RrYjCs2IaqzrVZc1QL3gApvTZUTOlybEqDxGtry2xAEREAREQBERAE536Vdkvi6+zaSJTe9WtcVVdqXzV+/k1tpp42nRIgHKcb8t2FQw9JKjYgVab4dAB3aeKd70St7nJZmXU/wDrMKHGED5RXq1zT2rhqCh6VPL2avTLVQAgNzdu9wA+M6bi9j0atanWqJmqUr9mSTZSbjMFvbNYkXteb8A41s/ae0qlGkzYvEBquExdVv2VIFHw7A01UGnpmBsb3JtpaetnbYxeQuTUorWxq/KKtKgC6g4Gky93IbhqgykkHpcaTscQDhWycTisPh6XyfPTf5FgVDikCwz4zK47y690nSSu1tu7SpI1NKlQomNxFJsSQqOKaUqb0bsKLrYs1QXCa5QLgm87BEA5dszbmOOPwqYipVK1EpZqVOjlVWNNizVBUp3KnTvK4ymwsb6dRiIAiIgCIiAYazm6hbC9+IvwHmJ9yv7S/YP90Ol2U9L394mWAaVfF9m6I9RA1QkIMh1yi5/i8vjMVDaiObJXpE5ig+kwAYqvf7xAI4T5tHYqV3DuzZlACWNstmzEgcDeyg3v6vnI/DbpIjU27RyUa+oUAi1EAEADh8npm5vzgEidqU7Zu3o5bMc9xlspUHvZ7fxL8ZnSvmYotWmWABKgXIB4EjPcA9ZG4bdinTNOzNamFCiy27goAaW/wDjofefCZNj7vJhnDKzNZAgDcu7TUn3iknDpAJTK/tL9g/3Rlf2l+wf7pliAaONxZpAFmBubBVpszHnoqtc2GsNjlC5jWpBbEkmwAAsSSS+g7y/aHWNqbPFcDvZSL2Ng2jKVYFW0IIJked2FBulV1AUqo0Nr9lc5vWJtQTnzMA3zjlvYVqRPduoFyAxAUkB+BuPjCY9Wyla9EhyQliDmYakL39T4CRuF3Tp0xTAdz2ZBBOW5IWiuunSgvxM+091KamkQ7WpZQBpYhVoAAgWHHD0z8YBN5X9pfsH+6eQzBgCQQQToCOFvE9ZnmJlOdTyAb78v9IB6rPlUkcgT8BNfE1zTXM7qB9RjqeQAa5PgJnxC3VgOJBA+E19oYM1AhRgro2ZCVzLfKV7yggkWY8xAHyoWQ9rTs5sht6xsT3e9roCZ6asQL9olrE+qTcDiRZtZA4zdPtnZnccBlbKCQzIy1WUCwQtenw9jW891N1cwt2iC6VVbLRsB2gf1AXORR2h7up8RAJ0uRxdNDY93meA9ae8r+0v2D/dK5jNzlcOFcLnbM37PQkviGJazC5tiLA30KA+Es4EAx5X9pfsH+6Mr+0v2D/dMsQDFlf2l+wf7poYXayVTlSqpN7WNN11427xGvhJSQe0t3RWBBexL1HU5L5WdMgI14rxv+EAlC5HF0+z4X9rpPi1CdM6cbeqeNr6d7XSQNPdFC2eplJDGylQ1kFYOqAngMqKtuFp9w26QQ02NTM1O2ViguLGgTY5tLigB/i8NQJ9Cx1DofJSf9U9ZX9pfsH+6R+7mxhg6XZhs+oN8uXgqqLi51soueZvoJKwDBg6pdATa92GngxH6TPNfA0yqWPG7fexI/GbEAREQBPNSoFF2NhI/a+1hQsLXYi46SqY3HvWN3Pu5Tka7i9enbhHrL7e5DeC009vUi2W9vpcjJMG/Cc5m9s/ar0fVN19k8P+052l4/Lmxeunqu38EKReYmlsraAxCFlBFiVI8R/5m7PSwnGcVKOzMhESm74b6fJGNKkmapYEk8Bf8YssjXHmkbGm01mon8utZZaNobQp4dc9Vgq+P6SE2VvthcQ5TMUN+7n0DeR5Tkm0tpVcQ2esxY/cPITUnNlr5c3hXQ9TT8NV/LxZJ83+tl/0/RcTjW72+lfC2U/tKfssTceTcp1fYu0lxVFK1MEK4uAeI85vUaiNu255/X8Mu0b8fVPZm9ERLznCIiAIiIAiIgCIiAIiIAiIgCIiAIiIBVt7fXT6v6mQMnt7vXT6v6mQM8HxX6ufv+EVvcRETnkFn3L+Zf8Amt+Algld3HqBqDlTcGq9jyPDh1lin0LQ9NNX+1fYsWwnHPSR+/P9VfwnY5xz0j/vz/VX8Jhr/wBNe56D4c+rf7X+CrxETkHuT6J2b0df+3Yb6n+ozi7MBqTYdZ2n0dj/ANOw19O5z05mdDh/mZ5n4mf+KHu/sWOImDG4xKKl6jBVHMzqHjTPNTE7RpU2CO6qzcAT/wDrSj7d36ZrrhhlHtnj7hylNq1S5LMSSeZN5sw0zfm6Gah6ndYnJ9h72VsN3T309luXkeU6HsXb9HF3FJu8BcoeIHC/leV2Uyh7EOLRKxESoxETxUqBeM06uKJ4aCauo1ldC8T6+hnGDkbucXtfWepEzPSxRHHUTRp4tGUsWLBnKlrY34ninVDcDw4+E9zrxkpLK2KRERJAkftbai0B1bkP6zYx7stNjTALAXAMoVWqXOZjcnnONxbiMtMlCC6vv6f2Yt4PuOqGub1NT+Hl0mtdl495eo9YeY5+6ZoE8g7G3mXUraMVKr2jBKKmo5F8q8h1Y8FHnLDs3dLNZsYQ549kt+zH1ubnzsPCbe5FK2Hz21qO7eYvlH3KJYJ67h3C6a4RsksyfXr2LEjyiAAAAADgBoB7p6iV7fnG1qGFapQtcEBjzCnQkfdOxOXLFv0L6anbZGtbt4NHfLfFcKDTokNWPwXz8ZyXFVDVYu5Jc8W5z4zEm51J4kz5OHdfK15Z9D0HDqtHDlj1fd+p4zketqOo/UTf2PsqvjHKYWnnI9ZzpTX6z8L+A1mjUfKCegJ+E7tulgBh8HQpjlTUn6zDMfvJluloVreexq8Y4jPRwjybyzv2wQe7fo9o4crUxB7eqPaFqan6FPn5tc+UucROvGEYrEUeGuvsulz2PLEq/pF/dP8AGv6y0Sr+kX90/wAa/rLqvOiuO5zCIidQvEtXoy/e6v8AI/6glVlq9GX73V/kf9QSm/8ATZjLY6bEROaUmpj+XvmpNvH8vf8ApNSeV4l9TL+PsbdXlERE0TM9bH9et9ZfyCSki9j+vW+sv5BJSeu0P08PY1LPMxERNowEom18H2NVl5HVfI8vxEvci9ubI+UhbPkZT62UNoeIsT5TmcU0T1VWI+ZbfkhrJTJixVTKjN0Un320llTc8fxYisfIU1/0kz2dzKBGrVWPEE1DoRqDYWB1tpOHXwHUN+JpGPKya2Zhuyo06fsoq+8AAzamtgcQXWzizqbOPHqPA8R5zZnrksLBmJjxNBaiMji6sCCPAixmSJITx1R+fdp4BsNVei/FCRfqOTe8WM1p1/erclcdVWr2zUiFytlRWzWOh14W1kfR9F2HHr18Q3vpr+CXnJloZ8zxse2q+ItP8qLszzY64Xc5lRwvbPTpD/iVET3MwB+68/RIlSwe4WGwzLVw+ftk1QvUZhe1rEHSxBIvyvLPhMQKihl94PEEaEEciDpN3TUOqLTOBxfiMdZZFwTSS7maIibJyBNPauzKeKpmnWXMp14kEEcCCOBm5EA5dtzcitQu1C9anxtp2g9w0f3a+EqwqC176DjfS3nfhO9SD21u/RqutfsUetTNxceuBxBHAm17E8DNmGpa6S6man6nONhbt4jGgNSAp0j/AMWoDqPoJxbz0E6Tu7uzQwIJpAs7Cz1HN2YDl0A8AJLUKodQym6kAg+EySqdsp7kOTYiIlZia2Nwa1QASwI1DKbEf198i6vaUfnRmT/mIDw+kvEeY0k7E1NRo6r/ADLr6mcZuJBVcWipnZ1Ce1cW/wC8x0krYi3ZjsqZ4u475H0EPq+bfCbGN2fTpVBiAg7ujixICn+MLwDDmRyvJgGalHCYQeZvJnK1vY1tnbPSgpCX1N2YklmPUk8ZtRE6qSSwikRESQIiIAiIgGjjqeRu2QXIFnA4tT48OZXUj3jnNxHDAEG4IuCOYPAzzWqhASeAlao7ZNMkIoCXNl6XN9OkAtMSJw+3Ub1rgySo11cXUgjw6wDJERAE0MR+xftL9xyBUHJW4K/h0PuPIzfmttCuqIc2oItbrflANmJWMNtxksCLgaDyHjJTD7aptxuJGQScTxSqhhdSCOonuSBERANBP2NTLb9nUN1+jU1JHk3EeN+om/I7beIVUswBvaw8jcH4yMw+8DD1wDIyCyRI+htim3E285vqbi44SQfYiIAM0MEeybsTe1r0ifZHFb9VuPcR0M35EbcxwTKALsDceB4fqYBLxK9h94D/ABrfyknR2rSb+K3npGQb0REAREQBPhM+z4ReAVnbm0M5yr6o++RE2dp4E4epl1KNqhP3qT1H4TWmLJEnNyvm6385vypIOTe5J/Z1v5zflSSiCxxESQeXcAXOglS2tjjVbT1RwlrxFEOpVuBFjKRicO1FzTfiNQfaXkf6yGDxPsRIJLBuT+6J5v8AnMnZA7kH/c083/OZPTIgTHXrBFJaZJq7RwYrIUbToRyI4GAVTH4o1WJPumtDKykq4symxH6jwM+M1uPl8ZiSYsd82/1T+EvWy/maX8tPyiUTH/NP9Vvwl72X8zS/lp+USUQbUREkGtj8WKSknjyEp1esXYseMtO29n9und0ddV6eIPgZUUa/geBB4gjiDIYPU09q/N/4k/MJuTS2sf2f+JPziQSdKiImRBrY2k5AambOpuAb5WHNW8xz5Ge8LiBUXMPIg8VI4gjkRM0htrYjsaimlrVfQ0+TAcGPQjQX58OlpSy8IhvBMxKHvBtfH4YZsyDw7MEfjf75tbn79LjlZDTIxKetTXgR7aseC8jfUeMsdMlHm7GCtTly9yzbVwqVabLUOUcc17ZSOBuZTKGCxdW4pUQACR2lQlVa38SrbMQeVwJcaWCLENXIZgbhR6i9LA+sfE+4Cb0qLCo4Xc1nH+94hn+hS/Zp7zqx+Ikrh9mJghfDJanxqUxck/TW+pbqOY8RJmIB5puGAKkEEXBHAg8xPUgMViHo1TSwwUlgWKkG1Nib3FuR17vXXnKzt/eLH4M3vTa38LJofepBEthTKexXOxR3OiyM29gRVp3JCsmqsTYDqCehkZuxvhT2hSzUUbtAbVKfsH6T8LHlzOumhkzSwRYhq5DsDcC1kU/RXr4m58pXKLi8MzTTWUU7DbOxlcA06S0lPBqp1t1yLr8bSTw25SsL4utUqn2VPZp9ldT7zLXExwSRNCguCAVFC4foL/s2J4/UPPodeB0lp8YX0PCV04uqGajhbME4M2uQW1Txt193KZRi2Q3gscTme198MbgnvUCVVB7yFcpt9FhwPmDLhsfeAY+itTBjutxdxYIw4rbizDoNPGWTplBJvYwhYpPCMe9eGGUVFuao0CAEtUHshRqSOPxlfqbExlZD3adBbXu5ztpqO6ug4dZd8Ng1QltWc8XbViOngPAaTYYXFjKsFhWMNuVRNjiHqVz0Y5U/y1sLed5L4c/JyKbfNnSmxPDpTb9D7uPHawT5qannax8xofvBnuvRV1KuLqeIgGSJWBj8TUUjDlSqkgVStywHDTh7+fHSVbEb/YnBVR8qVatK9myrldfFbaHytLo0SlsVO2K3OoSq70YbK4eipeo2jUl9Y9H6ADgSdOElsLjzikV8MbUmAIrW9ZT/AMtT+J08DN3DYVad8vEm7MTcsepJ4yktKdS3fxlX1mp0F/zX/RR98lKG5OGGtXPWbrUc6HqFWwB90skQDSwldlbsqpu1iVe1g6/hmGlx75uzBi8MKi2NxY3DDirDgR4zHgsSSSlSwqKNQODDk635H7jpANuc93r2ycNtAZuHZqVv0u17e+dCla333STaVIAt2dVLmnVAva/FWHNTYaeEtplGMvFsV2xco9Nyl72b2rWTlwla9EdVn2sCvDsqmby0tf32mav6Jdos1u0oFfazt+XL+s6X6P8Acensqm3e7SvUt2lW1tBwVRyUX983LLao1uMO5RXXNz5pFtiInONsREQDmlfeE4XH4gVOOfS/skDL7rSB303pFe/DgJdd/txRtG1Wi/ZYhRbMQSrr7LAdORE5vh/RNtCse/VoKhJ7+Zm4G18uUdOs6NVlPST6M0512dV2JH0Cs7YnFkX7Ps6ebjbPmbL77Zp2uQW5269LZmHFGjc3OZ3a13cgAk24cAAOQk7NO+anNyRswjyxwIiJUZicr3f3r+TtUD+tmYMDxzBje/vnVJzrfz0cnF1DXwdQU6rfOI3qOeTAjVW68bzYolBZU9mU2xk8OJSt994BWubi5ls9Aec4OuWvkOIOT/LTNbwv+srGD9D2NqvbE1qVNOZQl2t4AgC87NsPZFLBUEoUFy00Fhc3J6knmSdZfqLYcnJAwprknzSN+IiaBsmDDfxDox+/X9Z42qT2FXL63Zvbzym1p7pnvuPBT+I/0/fM8IM5fu7vmKVHKLcP0lD302yKpNjxl13t9FdR6jVNnVEVWuTRckAMTrkYXsPC2kiNi+hvEVKgOPqotMHvLSJZmHQMQAvnOpC2mPjT6mk6rH4XsXr0PZv9lUM/V8v1c5yy6TFhsOtNFSmoVFAVVHAAaACZZzZy5pNm4lhYERExJE18Zhs9iDlddUboeh6qeYmxEAREQBERAESp7RxmLX5S9Ivlp9plzCkUstO65FC5y2a3EkcfCZqm3K1N1Sp2QPaZScrDtAXRctIFvXAe59bhw10As0SlPvbWVdfk+YNXDAElT2Soy0kYNZnbMRf/AOt9JtPtvEUs3amllJq9mxRhlCYhaYFQlgpurgg3X1eJvALPiHyqx6Az7RTKoHQAfASl0N6a/Zmo3Y3Y0yENlFMGlmJZmqAWdlIU9b+ta0uqG4BPSAeoiIAiIgCIiAIiIAiIgGu6gVFbmVZb/Aj8GmxMNcaqejfiCJmgCIiAIiIAiIgCIiAIiIAiIgEJjN4OzqZBSZhcqGDKLuuS62JuPnBr4Hwu/wBvrnVWpkZmKqbg95XSm/lZqg156yGwAFXatYVAGFNbpoNCRSvqNTwHHoJaKuyqLFi1NSW4m3iD7tVB06CARlHayVK4/YnuMaYq3WwZy1wFBub9kLnxHjaeIkJsvZlJMRWK01BTswlh6o7Pl9pvtHrJyAfCo6T7EQBERAEREAREQBERAEREAhNsbQrJUK0OyslFqrdoG71mtlBU93QHUg+U8Ut5VY6UqlrLlbKwUuxQZC5GUG9QcCeDdJJ4zZlKsb1aasbZdfZJvY9RccDDbNpEsTTW7CzG3Eaf0HwEAizvOoJBpvdVZ34EKiPkdr87MDpxsLzzX3m1qdnTJCW75IytmNQAqAbkXptr0txmfbeFShhaz0kVWSnUKnKDY5COfHTrNnA7MorSRRTW3Z01tbki2UeNrn4mAaB3my08zUmzBDUdQy6ItOnUZr8CQKq6RV3nCmoppVM61MgQKzM2lQhsqqWCkUmINrHrxtIrsXDhAgpJkBuFtpwA+FgBboBPTbIonPemvfILacSL2/M32j1gG1RqZlDWIuAbEWIuL2IPA+E9z4q2FhoBwE+wBER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339" y="922837"/>
            <a:ext cx="5085782" cy="3962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2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820615"/>
            <a:ext cx="9529706" cy="4900916"/>
          </a:xfrm>
        </p:spPr>
        <p:txBody>
          <a:bodyPr/>
          <a:lstStyle/>
          <a:p>
            <a:r>
              <a:rPr lang="en-US" dirty="0"/>
              <a:t>If a nucleotide is added or removed from a DNA molecule and mRNA is created, the codons after the mutation will not be read correctly.  This is called a ___________ mutation.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Frame shift mutation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Lethal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u="sng" dirty="0">
                <a:solidFill>
                  <a:srgbClr val="FF0000"/>
                </a:solidFill>
              </a:rPr>
              <a:t>Point 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>
                <a:solidFill>
                  <a:srgbClr val="FF0000"/>
                </a:solidFill>
              </a:rPr>
              <a:t>More than one of these is correct</a:t>
            </a:r>
          </a:p>
          <a:p>
            <a:pPr lvl="0"/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20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569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290675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9" y="679938"/>
            <a:ext cx="9951736" cy="4501661"/>
          </a:xfrm>
        </p:spPr>
        <p:txBody>
          <a:bodyPr/>
          <a:lstStyle/>
          <a:p>
            <a:r>
              <a:rPr lang="en-US" dirty="0"/>
              <a:t>A change in a single base pair of the DNA molecule that affects the synthesis of an entire protein is called a(n) </a:t>
            </a:r>
            <a:r>
              <a:rPr lang="en-US" dirty="0" smtClean="0"/>
              <a:t>____________________</a:t>
            </a:r>
            <a:r>
              <a:rPr lang="en-US" b="1" dirty="0"/>
              <a:t>mutation</a:t>
            </a:r>
          </a:p>
          <a:p>
            <a:endParaRPr lang="en-US" dirty="0"/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/>
              <a:t>C</a:t>
            </a:r>
            <a:r>
              <a:rPr lang="en-US" b="1" dirty="0" smtClean="0"/>
              <a:t>hromosomal 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 smtClean="0"/>
              <a:t>Point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/>
              <a:t>S</a:t>
            </a:r>
            <a:r>
              <a:rPr lang="en-US" b="1" dirty="0" smtClean="0"/>
              <a:t>omatic</a:t>
            </a:r>
            <a:endParaRPr lang="en-US" b="1" dirty="0"/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21092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057907" y="209006"/>
            <a:ext cx="9764168" cy="5006089"/>
          </a:xfrm>
        </p:spPr>
        <p:txBody>
          <a:bodyPr/>
          <a:lstStyle/>
          <a:p>
            <a:r>
              <a:rPr lang="en-US" dirty="0"/>
              <a:t>A change in a single base pair of the DNA molecule that affects the synthesis of an entire protein is called a(n) ____________________</a:t>
            </a:r>
            <a:r>
              <a:rPr lang="en-US" b="1" dirty="0"/>
              <a:t>mutation</a:t>
            </a:r>
          </a:p>
          <a:p>
            <a:endParaRPr lang="en-US" dirty="0"/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dirty="0"/>
              <a:t>Chromosomal 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lphaLcPeriod"/>
            </a:pPr>
            <a:r>
              <a:rPr lang="en-US" b="1" u="sng" dirty="0">
                <a:solidFill>
                  <a:srgbClr val="7030A0"/>
                </a:solidFill>
              </a:rPr>
              <a:t>Point</a:t>
            </a:r>
          </a:p>
          <a:p>
            <a:pPr marL="514350" lvl="0" indent="-514350">
              <a:lnSpc>
                <a:spcPct val="150000"/>
              </a:lnSpc>
              <a:buAutoNum type="alphaLcPeriod"/>
            </a:pPr>
            <a:r>
              <a:rPr lang="en-US" b="1" dirty="0"/>
              <a:t>Somatic</a:t>
            </a:r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30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246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939980"/>
              </p:ext>
            </p:extLst>
          </p:nvPr>
        </p:nvGraphicFramePr>
        <p:xfrm>
          <a:off x="6228806" y="1975598"/>
          <a:ext cx="5638800" cy="1645920"/>
        </p:xfrm>
        <a:graphic>
          <a:graphicData uri="http://schemas.openxmlformats.org/drawingml/2006/table">
            <a:tbl>
              <a:tblPr/>
              <a:tblGrid>
                <a:gridCol w="56388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u="sng" dirty="0">
                          <a:latin typeface="Verdana,Tahoma,Arial,Helvetica,sans-serif"/>
                        </a:rPr>
                        <a:t/>
                      </a:r>
                      <a:br>
                        <a:rPr lang="en-US" u="sng" dirty="0">
                          <a:latin typeface="Verdana,Tahoma,Arial,Helvetica,sans-serif"/>
                        </a:rPr>
                      </a:br>
                      <a:r>
                        <a:rPr lang="en-US" u="sng" dirty="0">
                          <a:latin typeface="Verdana,Tahoma,Arial,Helvetica,sans-serif"/>
                        </a:rPr>
                        <a:t>Point mutations </a:t>
                      </a:r>
                      <a:r>
                        <a:rPr lang="en-US" dirty="0">
                          <a:latin typeface="Verdana,Tahoma,Arial,Helvetica,sans-serif"/>
                        </a:rPr>
                        <a:t>are single base changes, that do not affect the reading frame; that is, the mutation only makes a single change in a single codon, and everything else is undisturbed</a:t>
                      </a:r>
                      <a:r>
                        <a:rPr lang="en-US" dirty="0" smtClean="0">
                          <a:latin typeface="Verdana,Tahoma,Arial,Helvetica,sans-serif"/>
                        </a:rPr>
                        <a:t>.</a:t>
                      </a:r>
                    </a:p>
                    <a:p>
                      <a:pPr algn="ctr"/>
                      <a:endParaRPr lang="en-US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5121"/>
              </p:ext>
            </p:extLst>
          </p:nvPr>
        </p:nvGraphicFramePr>
        <p:xfrm>
          <a:off x="4598126" y="3735977"/>
          <a:ext cx="7262947" cy="2782389"/>
        </p:xfrm>
        <a:graphic>
          <a:graphicData uri="http://schemas.openxmlformats.org/drawingml/2006/table">
            <a:tbl>
              <a:tblPr/>
              <a:tblGrid>
                <a:gridCol w="7262947"/>
              </a:tblGrid>
              <a:tr h="2782389">
                <a:tc>
                  <a:txBody>
                    <a:bodyPr/>
                    <a:lstStyle/>
                    <a:p>
                      <a:pPr algn="ctr"/>
                      <a:r>
                        <a:rPr lang="en-US" b="1" u="sng" dirty="0">
                          <a:latin typeface="Verdana,Tahoma,Arial,Helvetica,sans-serif"/>
                        </a:rPr>
                        <a:t/>
                      </a:r>
                      <a:br>
                        <a:rPr lang="en-US" b="1" u="sng" dirty="0">
                          <a:latin typeface="Verdana,Tahoma,Arial,Helvetica,sans-serif"/>
                        </a:rPr>
                      </a:br>
                      <a:r>
                        <a:rPr lang="en-US" b="1" u="sng" dirty="0" err="1">
                          <a:latin typeface="Verdana,Tahoma,Arial,Helvetica,sans-serif"/>
                        </a:rPr>
                        <a:t>Frameshift</a:t>
                      </a:r>
                      <a:r>
                        <a:rPr lang="en-US" b="1" u="sng" dirty="0">
                          <a:latin typeface="Verdana,Tahoma,Arial,Helvetica,sans-serif"/>
                        </a:rPr>
                        <a:t> mutations</a:t>
                      </a:r>
                      <a:r>
                        <a:rPr lang="en-US" u="sng" dirty="0">
                          <a:latin typeface="Verdana,Tahoma,Arial,Helvetica,sans-serif"/>
                        </a:rPr>
                        <a:t> </a:t>
                      </a:r>
                      <a:r>
                        <a:rPr lang="en-US" dirty="0">
                          <a:latin typeface="Verdana,Tahoma,Arial,Helvetica,sans-serif"/>
                        </a:rPr>
                        <a:t>alter the reading frame of the DNA. They come in two flavors:</a:t>
                      </a:r>
                      <a:endParaRPr lang="en-US" dirty="0"/>
                    </a:p>
                    <a:p>
                      <a:pPr algn="ctr">
                        <a:buFont typeface="Arial"/>
                        <a:buChar char="•"/>
                      </a:pPr>
                      <a:r>
                        <a:rPr lang="en-US" b="1" u="sng" dirty="0">
                          <a:latin typeface="Verdana,Tahoma,Arial,Helvetica,sans-serif"/>
                        </a:rPr>
                        <a:t>Insertion: </a:t>
                      </a:r>
                      <a:r>
                        <a:rPr lang="en-US" dirty="0">
                          <a:latin typeface="Verdana,Tahoma,Arial,Helvetica,sans-serif"/>
                        </a:rPr>
                        <a:t>This mutation inserts a base pair (or more) into the DNA, shifting everything to the </a:t>
                      </a:r>
                      <a:r>
                        <a:rPr lang="en-US" dirty="0" smtClean="0">
                          <a:latin typeface="Verdana,Tahoma,Arial,Helvetica,sans-serif"/>
                        </a:rPr>
                        <a:t>right</a:t>
                      </a:r>
                      <a:r>
                        <a:rPr lang="en-US" baseline="0" dirty="0" smtClean="0">
                          <a:latin typeface="Verdana,Tahoma,Arial,Helvetica,sans-serif"/>
                        </a:rPr>
                        <a:t> or left</a:t>
                      </a:r>
                      <a:endParaRPr lang="en-US" dirty="0"/>
                    </a:p>
                    <a:p>
                      <a:pPr algn="ctr">
                        <a:buFont typeface="Arial"/>
                        <a:buChar char="•"/>
                      </a:pPr>
                      <a:r>
                        <a:rPr lang="en-US" b="1" u="sng" dirty="0">
                          <a:latin typeface="Verdana,Tahoma,Arial,Helvetica,sans-serif"/>
                        </a:rPr>
                        <a:t>Deletion</a:t>
                      </a:r>
                      <a:r>
                        <a:rPr lang="en-US" u="sng" dirty="0">
                          <a:latin typeface="Verdana,Tahoma,Arial,Helvetica,sans-serif"/>
                        </a:rPr>
                        <a:t>: </a:t>
                      </a:r>
                      <a:r>
                        <a:rPr lang="en-US" dirty="0">
                          <a:latin typeface="Verdana,Tahoma,Arial,Helvetica,sans-serif"/>
                        </a:rPr>
                        <a:t>This mutation deletes a base pair (or more), shifting everything the opposite direction of the insertion.</a:t>
                      </a:r>
                      <a:endParaRPr lang="en-US" dirty="0"/>
                    </a:p>
                    <a:p>
                      <a:pPr algn="ctr"/>
                      <a:r>
                        <a:rPr lang="en-US" dirty="0" smtClean="0">
                          <a:latin typeface="Verdana,Tahoma,Arial,Helvetica,sans-serif"/>
                        </a:rPr>
                        <a:t> An</a:t>
                      </a:r>
                      <a:r>
                        <a:rPr lang="en-US" baseline="0" dirty="0" smtClean="0">
                          <a:latin typeface="Verdana,Tahoma,Arial,Helvetica,sans-serif"/>
                        </a:rPr>
                        <a:t> </a:t>
                      </a:r>
                      <a:r>
                        <a:rPr lang="en-US" dirty="0" smtClean="0">
                          <a:latin typeface="Verdana,Tahoma,Arial,Helvetica,sans-serif"/>
                        </a:rPr>
                        <a:t>altered </a:t>
                      </a:r>
                      <a:r>
                        <a:rPr lang="en-US" dirty="0">
                          <a:latin typeface="Verdana,Tahoma,Arial,Helvetica,sans-serif"/>
                        </a:rPr>
                        <a:t>reading frame will generate </a:t>
                      </a:r>
                      <a:r>
                        <a:rPr lang="en-US" b="1" dirty="0">
                          <a:latin typeface="Verdana,Tahoma,Arial,Helvetica,sans-serif"/>
                        </a:rPr>
                        <a:t>stop codons</a:t>
                      </a:r>
                      <a:endParaRPr lang="en-US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06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841678" y="797169"/>
            <a:ext cx="9811060" cy="4196862"/>
          </a:xfrm>
        </p:spPr>
        <p:txBody>
          <a:bodyPr/>
          <a:lstStyle/>
          <a:p>
            <a:r>
              <a:rPr lang="en-US" dirty="0"/>
              <a:t>When parts of chromosomes are broken off and lost during mitosis or meiosis, the result is a(n) </a:t>
            </a:r>
            <a:r>
              <a:rPr lang="en-US" dirty="0" smtClean="0"/>
              <a:t>____________________.</a:t>
            </a:r>
            <a:endParaRPr lang="en-US" b="1" dirty="0"/>
          </a:p>
          <a:p>
            <a:endParaRPr lang="en-US" dirty="0"/>
          </a:p>
          <a:p>
            <a:pPr marL="514350" lvl="0" indent="-514350">
              <a:buAutoNum type="alphaLcPeriod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40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5815" y="5715000"/>
            <a:ext cx="10972800" cy="1143000"/>
          </a:xfrm>
        </p:spPr>
        <p:txBody>
          <a:bodyPr/>
          <a:lstStyle/>
          <a:p>
            <a:r>
              <a:rPr lang="en-US" dirty="0"/>
              <a:t>Category 1</a:t>
            </a:r>
          </a:p>
        </p:txBody>
      </p:sp>
    </p:spTree>
    <p:extLst>
      <p:ext uri="{BB962C8B-B14F-4D97-AF65-F5344CB8AC3E}">
        <p14:creationId xmlns:p14="http://schemas.microsoft.com/office/powerpoint/2010/main" val="109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ame Board Colorful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FFFFFF"/>
      </a:hlink>
      <a:folHlink>
        <a:srgbClr val="656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3151B4-AA19-4907-9168-9B66268D5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1146</Words>
  <Application>Microsoft Office PowerPoint</Application>
  <PresentationFormat>Custom</PresentationFormat>
  <Paragraphs>322</Paragraphs>
  <Slides>56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PowerPoint Presentation</vt:lpstr>
      <vt:lpstr>Category 1 questions follow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1</vt:lpstr>
      <vt:lpstr>Category 2 questions follow</vt:lpstr>
      <vt:lpstr>Category 2</vt:lpstr>
      <vt:lpstr>Category 2</vt:lpstr>
      <vt:lpstr>PowerPoint Presentation</vt:lpstr>
      <vt:lpstr>Category 2</vt:lpstr>
      <vt:lpstr>Category 2</vt:lpstr>
      <vt:lpstr>Category 2</vt:lpstr>
      <vt:lpstr>Category 2</vt:lpstr>
      <vt:lpstr>Category 2</vt:lpstr>
      <vt:lpstr>Category 2</vt:lpstr>
      <vt:lpstr>Category 2</vt:lpstr>
      <vt:lpstr>Category 3 questions follow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3</vt:lpstr>
      <vt:lpstr>Category 4 questions follow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4</vt:lpstr>
      <vt:lpstr>Category 5 questions follow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  <vt:lpstr>Category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2013-12-02T01:28:01Z</dcterms:created>
  <dcterms:modified xsi:type="dcterms:W3CDTF">2014-03-09T22:14:55Z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TC040012069991</vt:lpwstr>
  </property>
</Properties>
</file>